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77"/>
  </p:notesMasterIdLst>
  <p:sldIdLst>
    <p:sldId id="256" r:id="rId2"/>
    <p:sldId id="332" r:id="rId3"/>
    <p:sldId id="340" r:id="rId4"/>
    <p:sldId id="257" r:id="rId5"/>
    <p:sldId id="271" r:id="rId6"/>
    <p:sldId id="258" r:id="rId7"/>
    <p:sldId id="298" r:id="rId8"/>
    <p:sldId id="341" r:id="rId9"/>
    <p:sldId id="296" r:id="rId10"/>
    <p:sldId id="317" r:id="rId11"/>
    <p:sldId id="342" r:id="rId12"/>
    <p:sldId id="261" r:id="rId13"/>
    <p:sldId id="343" r:id="rId14"/>
    <p:sldId id="344" r:id="rId15"/>
    <p:sldId id="263" r:id="rId16"/>
    <p:sldId id="345" r:id="rId17"/>
    <p:sldId id="348" r:id="rId18"/>
    <p:sldId id="347" r:id="rId19"/>
    <p:sldId id="349" r:id="rId20"/>
    <p:sldId id="350" r:id="rId21"/>
    <p:sldId id="339" r:id="rId22"/>
    <p:sldId id="259" r:id="rId23"/>
    <p:sldId id="267" r:id="rId24"/>
    <p:sldId id="268" r:id="rId25"/>
    <p:sldId id="302" r:id="rId26"/>
    <p:sldId id="269" r:id="rId27"/>
    <p:sldId id="265" r:id="rId28"/>
    <p:sldId id="264" r:id="rId29"/>
    <p:sldId id="266" r:id="rId30"/>
    <p:sldId id="262" r:id="rId31"/>
    <p:sldId id="273" r:id="rId32"/>
    <p:sldId id="270"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72" r:id="rId56"/>
    <p:sldId id="351" r:id="rId57"/>
    <p:sldId id="352" r:id="rId58"/>
    <p:sldId id="353" r:id="rId59"/>
    <p:sldId id="354" r:id="rId60"/>
    <p:sldId id="355" r:id="rId61"/>
    <p:sldId id="356" r:id="rId62"/>
    <p:sldId id="357" r:id="rId63"/>
    <p:sldId id="358" r:id="rId64"/>
    <p:sldId id="359" r:id="rId65"/>
    <p:sldId id="360" r:id="rId66"/>
    <p:sldId id="361" r:id="rId67"/>
    <p:sldId id="362" r:id="rId68"/>
    <p:sldId id="363" r:id="rId69"/>
    <p:sldId id="364" r:id="rId70"/>
    <p:sldId id="365" r:id="rId71"/>
    <p:sldId id="366" r:id="rId72"/>
    <p:sldId id="367" r:id="rId73"/>
    <p:sldId id="368" r:id="rId74"/>
    <p:sldId id="369" r:id="rId75"/>
    <p:sldId id="299"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40" autoAdjust="0"/>
  </p:normalViewPr>
  <p:slideViewPr>
    <p:cSldViewPr snapToGrid="0">
      <p:cViewPr varScale="1">
        <p:scale>
          <a:sx n="88" d="100"/>
          <a:sy n="88" d="100"/>
        </p:scale>
        <p:origin x="66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mble, Lexi F." userId="15a87a8e-cb43-42f3-855f-614cb5658e63" providerId="ADAL" clId="{849DE6DC-AD84-4DBD-A47A-D6690F4A8AC4}"/>
    <pc:docChg chg="modSld sldOrd">
      <pc:chgData name="Trumble, Lexi F." userId="15a87a8e-cb43-42f3-855f-614cb5658e63" providerId="ADAL" clId="{849DE6DC-AD84-4DBD-A47A-D6690F4A8AC4}" dt="2025-03-19T13:02:07.469" v="3"/>
      <pc:docMkLst>
        <pc:docMk/>
      </pc:docMkLst>
      <pc:sldChg chg="ord">
        <pc:chgData name="Trumble, Lexi F." userId="15a87a8e-cb43-42f3-855f-614cb5658e63" providerId="ADAL" clId="{849DE6DC-AD84-4DBD-A47A-D6690F4A8AC4}" dt="2025-03-19T13:02:07.469" v="3"/>
        <pc:sldMkLst>
          <pc:docMk/>
          <pc:sldMk cId="101902586" sldId="271"/>
        </pc:sldMkLst>
      </pc:sldChg>
      <pc:sldChg chg="ord">
        <pc:chgData name="Trumble, Lexi F." userId="15a87a8e-cb43-42f3-855f-614cb5658e63" providerId="ADAL" clId="{849DE6DC-AD84-4DBD-A47A-D6690F4A8AC4}" dt="2025-03-07T13:51:07.346" v="1"/>
        <pc:sldMkLst>
          <pc:docMk/>
          <pc:sldMk cId="4031768438" sldId="299"/>
        </pc:sldMkLst>
      </pc:sldChg>
    </pc:docChg>
  </pc:docChgLst>
  <pc:docChgLst>
    <pc:chgData name="Trumble, Lexi F." userId="15a87a8e-cb43-42f3-855f-614cb5658e63" providerId="ADAL" clId="{EBC1F66E-0D72-4EFB-9965-C7E9D15957C4}"/>
    <pc:docChg chg="undo custSel addSld delSld modSld">
      <pc:chgData name="Trumble, Lexi F." userId="15a87a8e-cb43-42f3-855f-614cb5658e63" providerId="ADAL" clId="{EBC1F66E-0D72-4EFB-9965-C7E9D15957C4}" dt="2025-02-10T19:58:26.882" v="1197" actId="22"/>
      <pc:docMkLst>
        <pc:docMk/>
      </pc:docMkLst>
      <pc:sldChg chg="modSp mod">
        <pc:chgData name="Trumble, Lexi F." userId="15a87a8e-cb43-42f3-855f-614cb5658e63" providerId="ADAL" clId="{EBC1F66E-0D72-4EFB-9965-C7E9D15957C4}" dt="2025-02-03T16:43:06.547" v="14" actId="20577"/>
        <pc:sldMkLst>
          <pc:docMk/>
          <pc:sldMk cId="3446762320" sldId="256"/>
        </pc:sldMkLst>
        <pc:spChg chg="mod">
          <ac:chgData name="Trumble, Lexi F." userId="15a87a8e-cb43-42f3-855f-614cb5658e63" providerId="ADAL" clId="{EBC1F66E-0D72-4EFB-9965-C7E9D15957C4}" dt="2025-02-03T16:43:06.547" v="14" actId="20577"/>
          <ac:spMkLst>
            <pc:docMk/>
            <pc:sldMk cId="3446762320" sldId="256"/>
            <ac:spMk id="3" creationId="{19358E61-46F6-450C-B70A-3EC9CBC1F0C0}"/>
          </ac:spMkLst>
        </pc:spChg>
      </pc:sldChg>
      <pc:sldChg chg="modSp mod">
        <pc:chgData name="Trumble, Lexi F." userId="15a87a8e-cb43-42f3-855f-614cb5658e63" providerId="ADAL" clId="{EBC1F66E-0D72-4EFB-9965-C7E9D15957C4}" dt="2025-02-04T20:40:57.307" v="375" actId="255"/>
        <pc:sldMkLst>
          <pc:docMk/>
          <pc:sldMk cId="2175196944" sldId="257"/>
        </pc:sldMkLst>
        <pc:spChg chg="mod">
          <ac:chgData name="Trumble, Lexi F." userId="15a87a8e-cb43-42f3-855f-614cb5658e63" providerId="ADAL" clId="{EBC1F66E-0D72-4EFB-9965-C7E9D15957C4}" dt="2025-02-04T20:40:57.307" v="375" actId="255"/>
          <ac:spMkLst>
            <pc:docMk/>
            <pc:sldMk cId="2175196944" sldId="257"/>
            <ac:spMk id="3" creationId="{CD128D65-0E37-495E-B657-7D5AA89D1E3E}"/>
          </ac:spMkLst>
        </pc:spChg>
      </pc:sldChg>
      <pc:sldChg chg="modSp mod">
        <pc:chgData name="Trumble, Lexi F." userId="15a87a8e-cb43-42f3-855f-614cb5658e63" providerId="ADAL" clId="{EBC1F66E-0D72-4EFB-9965-C7E9D15957C4}" dt="2025-02-04T20:41:08.799" v="377" actId="14100"/>
        <pc:sldMkLst>
          <pc:docMk/>
          <pc:sldMk cId="3078073887" sldId="258"/>
        </pc:sldMkLst>
        <pc:spChg chg="mod">
          <ac:chgData name="Trumble, Lexi F." userId="15a87a8e-cb43-42f3-855f-614cb5658e63" providerId="ADAL" clId="{EBC1F66E-0D72-4EFB-9965-C7E9D15957C4}" dt="2025-02-04T20:41:08.799" v="377" actId="14100"/>
          <ac:spMkLst>
            <pc:docMk/>
            <pc:sldMk cId="3078073887" sldId="258"/>
            <ac:spMk id="3" creationId="{EE12574D-0776-43B0-8C30-101DABA9C26D}"/>
          </ac:spMkLst>
        </pc:spChg>
      </pc:sldChg>
      <pc:sldChg chg="modSp mod">
        <pc:chgData name="Trumble, Lexi F." userId="15a87a8e-cb43-42f3-855f-614cb5658e63" providerId="ADAL" clId="{EBC1F66E-0D72-4EFB-9965-C7E9D15957C4}" dt="2025-02-04T20:42:05.356" v="387" actId="14100"/>
        <pc:sldMkLst>
          <pc:docMk/>
          <pc:sldMk cId="294905881" sldId="261"/>
        </pc:sldMkLst>
        <pc:spChg chg="mod">
          <ac:chgData name="Trumble, Lexi F." userId="15a87a8e-cb43-42f3-855f-614cb5658e63" providerId="ADAL" clId="{EBC1F66E-0D72-4EFB-9965-C7E9D15957C4}" dt="2025-02-04T20:42:05.356" v="387" actId="14100"/>
          <ac:spMkLst>
            <pc:docMk/>
            <pc:sldMk cId="294905881" sldId="261"/>
            <ac:spMk id="3" creationId="{EA8018AA-AD2B-20AC-6255-9D07DFD46C77}"/>
          </ac:spMkLst>
        </pc:spChg>
        <pc:spChg chg="mod">
          <ac:chgData name="Trumble, Lexi F." userId="15a87a8e-cb43-42f3-855f-614cb5658e63" providerId="ADAL" clId="{EBC1F66E-0D72-4EFB-9965-C7E9D15957C4}" dt="2025-02-04T20:27:19.966" v="316" actId="20577"/>
          <ac:spMkLst>
            <pc:docMk/>
            <pc:sldMk cId="294905881" sldId="261"/>
            <ac:spMk id="5" creationId="{C4AD305E-4785-4655-C407-31B6150471AA}"/>
          </ac:spMkLst>
        </pc:spChg>
      </pc:sldChg>
      <pc:sldChg chg="modSp mod">
        <pc:chgData name="Trumble, Lexi F." userId="15a87a8e-cb43-42f3-855f-614cb5658e63" providerId="ADAL" clId="{EBC1F66E-0D72-4EFB-9965-C7E9D15957C4}" dt="2025-02-04T20:46:11.154" v="461" actId="113"/>
        <pc:sldMkLst>
          <pc:docMk/>
          <pc:sldMk cId="728965925" sldId="262"/>
        </pc:sldMkLst>
        <pc:spChg chg="mod">
          <ac:chgData name="Trumble, Lexi F." userId="15a87a8e-cb43-42f3-855f-614cb5658e63" providerId="ADAL" clId="{EBC1F66E-0D72-4EFB-9965-C7E9D15957C4}" dt="2025-02-04T20:46:11.154" v="461" actId="113"/>
          <ac:spMkLst>
            <pc:docMk/>
            <pc:sldMk cId="728965925" sldId="262"/>
            <ac:spMk id="3" creationId="{5D4EDF96-6601-4101-B097-935B2ED742B0}"/>
          </ac:spMkLst>
        </pc:spChg>
      </pc:sldChg>
      <pc:sldChg chg="modSp mod">
        <pc:chgData name="Trumble, Lexi F." userId="15a87a8e-cb43-42f3-855f-614cb5658e63" providerId="ADAL" clId="{EBC1F66E-0D72-4EFB-9965-C7E9D15957C4}" dt="2025-02-04T20:26:59.648" v="312" actId="20577"/>
        <pc:sldMkLst>
          <pc:docMk/>
          <pc:sldMk cId="624865438" sldId="263"/>
        </pc:sldMkLst>
        <pc:spChg chg="mod">
          <ac:chgData name="Trumble, Lexi F." userId="15a87a8e-cb43-42f3-855f-614cb5658e63" providerId="ADAL" clId="{EBC1F66E-0D72-4EFB-9965-C7E9D15957C4}" dt="2025-02-04T20:26:59.648" v="312" actId="20577"/>
          <ac:spMkLst>
            <pc:docMk/>
            <pc:sldMk cId="624865438" sldId="263"/>
            <ac:spMk id="5" creationId="{C4AD305E-4785-4655-C407-31B6150471AA}"/>
          </ac:spMkLst>
        </pc:spChg>
        <pc:graphicFrameChg chg="mod">
          <ac:chgData name="Trumble, Lexi F." userId="15a87a8e-cb43-42f3-855f-614cb5658e63" providerId="ADAL" clId="{EBC1F66E-0D72-4EFB-9965-C7E9D15957C4}" dt="2025-02-03T16:50:17.720" v="258" actId="13926"/>
          <ac:graphicFrameMkLst>
            <pc:docMk/>
            <pc:sldMk cId="624865438" sldId="263"/>
            <ac:graphicFrameMk id="7" creationId="{D08E1770-F851-3339-DA5B-37408D872CE5}"/>
          </ac:graphicFrameMkLst>
        </pc:graphicFrameChg>
      </pc:sldChg>
      <pc:sldChg chg="modSp mod">
        <pc:chgData name="Trumble, Lexi F." userId="15a87a8e-cb43-42f3-855f-614cb5658e63" providerId="ADAL" clId="{EBC1F66E-0D72-4EFB-9965-C7E9D15957C4}" dt="2025-02-04T20:46:03.142" v="457" actId="115"/>
        <pc:sldMkLst>
          <pc:docMk/>
          <pc:sldMk cId="4141541613" sldId="264"/>
        </pc:sldMkLst>
        <pc:spChg chg="mod">
          <ac:chgData name="Trumble, Lexi F." userId="15a87a8e-cb43-42f3-855f-614cb5658e63" providerId="ADAL" clId="{EBC1F66E-0D72-4EFB-9965-C7E9D15957C4}" dt="2025-02-04T20:46:03.142" v="457" actId="115"/>
          <ac:spMkLst>
            <pc:docMk/>
            <pc:sldMk cId="4141541613" sldId="264"/>
            <ac:spMk id="3" creationId="{7284600C-EA06-4E0E-AC9B-BF188982A281}"/>
          </ac:spMkLst>
        </pc:spChg>
      </pc:sldChg>
      <pc:sldChg chg="modSp mod">
        <pc:chgData name="Trumble, Lexi F." userId="15a87a8e-cb43-42f3-855f-614cb5658e63" providerId="ADAL" clId="{EBC1F66E-0D72-4EFB-9965-C7E9D15957C4}" dt="2025-02-04T20:45:46.082" v="455" actId="27636"/>
        <pc:sldMkLst>
          <pc:docMk/>
          <pc:sldMk cId="2843836000" sldId="265"/>
        </pc:sldMkLst>
        <pc:spChg chg="mod">
          <ac:chgData name="Trumble, Lexi F." userId="15a87a8e-cb43-42f3-855f-614cb5658e63" providerId="ADAL" clId="{EBC1F66E-0D72-4EFB-9965-C7E9D15957C4}" dt="2025-02-04T20:45:46.082" v="455" actId="27636"/>
          <ac:spMkLst>
            <pc:docMk/>
            <pc:sldMk cId="2843836000" sldId="265"/>
            <ac:spMk id="3" creationId="{32A00CE3-3D39-4E72-9140-B23465A27F9B}"/>
          </ac:spMkLst>
        </pc:spChg>
      </pc:sldChg>
      <pc:sldChg chg="modSp mod">
        <pc:chgData name="Trumble, Lexi F." userId="15a87a8e-cb43-42f3-855f-614cb5658e63" providerId="ADAL" clId="{EBC1F66E-0D72-4EFB-9965-C7E9D15957C4}" dt="2025-02-04T20:46:07.462" v="459" actId="113"/>
        <pc:sldMkLst>
          <pc:docMk/>
          <pc:sldMk cId="2254305565" sldId="266"/>
        </pc:sldMkLst>
        <pc:spChg chg="mod">
          <ac:chgData name="Trumble, Lexi F." userId="15a87a8e-cb43-42f3-855f-614cb5658e63" providerId="ADAL" clId="{EBC1F66E-0D72-4EFB-9965-C7E9D15957C4}" dt="2025-02-04T20:46:07.462" v="459" actId="113"/>
          <ac:spMkLst>
            <pc:docMk/>
            <pc:sldMk cId="2254305565" sldId="266"/>
            <ac:spMk id="3" creationId="{9AEE63EE-42DE-49B8-8CA7-12B6178196B9}"/>
          </ac:spMkLst>
        </pc:spChg>
      </pc:sldChg>
      <pc:sldChg chg="modSp mod">
        <pc:chgData name="Trumble, Lexi F." userId="15a87a8e-cb43-42f3-855f-614cb5658e63" providerId="ADAL" clId="{EBC1F66E-0D72-4EFB-9965-C7E9D15957C4}" dt="2025-02-04T20:45:28.934" v="451" actId="115"/>
        <pc:sldMkLst>
          <pc:docMk/>
          <pc:sldMk cId="4000115702" sldId="269"/>
        </pc:sldMkLst>
        <pc:spChg chg="mod">
          <ac:chgData name="Trumble, Lexi F." userId="15a87a8e-cb43-42f3-855f-614cb5658e63" providerId="ADAL" clId="{EBC1F66E-0D72-4EFB-9965-C7E9D15957C4}" dt="2025-02-04T20:45:28.934" v="451" actId="115"/>
          <ac:spMkLst>
            <pc:docMk/>
            <pc:sldMk cId="4000115702" sldId="269"/>
            <ac:spMk id="3" creationId="{D374C881-C1EC-4A46-B68C-3B55C998962B}"/>
          </ac:spMkLst>
        </pc:spChg>
      </pc:sldChg>
      <pc:sldChg chg="modSp mod">
        <pc:chgData name="Trumble, Lexi F." userId="15a87a8e-cb43-42f3-855f-614cb5658e63" providerId="ADAL" clId="{EBC1F66E-0D72-4EFB-9965-C7E9D15957C4}" dt="2025-02-03T16:54:29.848" v="300" actId="113"/>
        <pc:sldMkLst>
          <pc:docMk/>
          <pc:sldMk cId="558539904" sldId="272"/>
        </pc:sldMkLst>
        <pc:spChg chg="mod">
          <ac:chgData name="Trumble, Lexi F." userId="15a87a8e-cb43-42f3-855f-614cb5658e63" providerId="ADAL" clId="{EBC1F66E-0D72-4EFB-9965-C7E9D15957C4}" dt="2025-02-03T16:54:29.848" v="300" actId="113"/>
          <ac:spMkLst>
            <pc:docMk/>
            <pc:sldMk cId="558539904" sldId="272"/>
            <ac:spMk id="3" creationId="{62DCB863-B65D-4C17-8285-24627C13701B}"/>
          </ac:spMkLst>
        </pc:spChg>
      </pc:sldChg>
      <pc:sldChg chg="modSp mod">
        <pc:chgData name="Trumble, Lexi F." userId="15a87a8e-cb43-42f3-855f-614cb5658e63" providerId="ADAL" clId="{EBC1F66E-0D72-4EFB-9965-C7E9D15957C4}" dt="2025-02-04T20:49:31.272" v="505" actId="20577"/>
        <pc:sldMkLst>
          <pc:docMk/>
          <pc:sldMk cId="1664158328" sldId="280"/>
        </pc:sldMkLst>
        <pc:spChg chg="mod">
          <ac:chgData name="Trumble, Lexi F." userId="15a87a8e-cb43-42f3-855f-614cb5658e63" providerId="ADAL" clId="{EBC1F66E-0D72-4EFB-9965-C7E9D15957C4}" dt="2025-02-04T20:49:31.272" v="505" actId="20577"/>
          <ac:spMkLst>
            <pc:docMk/>
            <pc:sldMk cId="1664158328" sldId="280"/>
            <ac:spMk id="3" creationId="{8D319693-5280-46FA-A4FB-2BC37C62E082}"/>
          </ac:spMkLst>
        </pc:spChg>
      </pc:sldChg>
      <pc:sldChg chg="modSp mod">
        <pc:chgData name="Trumble, Lexi F." userId="15a87a8e-cb43-42f3-855f-614cb5658e63" providerId="ADAL" clId="{EBC1F66E-0D72-4EFB-9965-C7E9D15957C4}" dt="2025-02-04T20:49:45.825" v="516" actId="115"/>
        <pc:sldMkLst>
          <pc:docMk/>
          <pc:sldMk cId="1664990318" sldId="281"/>
        </pc:sldMkLst>
        <pc:spChg chg="mod">
          <ac:chgData name="Trumble, Lexi F." userId="15a87a8e-cb43-42f3-855f-614cb5658e63" providerId="ADAL" clId="{EBC1F66E-0D72-4EFB-9965-C7E9D15957C4}" dt="2025-02-04T20:49:45.825" v="516" actId="115"/>
          <ac:spMkLst>
            <pc:docMk/>
            <pc:sldMk cId="1664990318" sldId="281"/>
            <ac:spMk id="3" creationId="{A293CEB6-82A9-459A-992A-1907B9A5954B}"/>
          </ac:spMkLst>
        </pc:spChg>
      </pc:sldChg>
      <pc:sldChg chg="modSp mod">
        <pc:chgData name="Trumble, Lexi F." userId="15a87a8e-cb43-42f3-855f-614cb5658e63" providerId="ADAL" clId="{EBC1F66E-0D72-4EFB-9965-C7E9D15957C4}" dt="2025-02-04T20:50:23.867" v="524" actId="255"/>
        <pc:sldMkLst>
          <pc:docMk/>
          <pc:sldMk cId="1489078345" sldId="282"/>
        </pc:sldMkLst>
        <pc:spChg chg="mod">
          <ac:chgData name="Trumble, Lexi F." userId="15a87a8e-cb43-42f3-855f-614cb5658e63" providerId="ADAL" clId="{EBC1F66E-0D72-4EFB-9965-C7E9D15957C4}" dt="2025-02-04T20:50:23.867" v="524" actId="255"/>
          <ac:spMkLst>
            <pc:docMk/>
            <pc:sldMk cId="1489078345" sldId="282"/>
            <ac:spMk id="3" creationId="{9DAB75C9-B599-4DD9-9C63-9A59DD20E4BB}"/>
          </ac:spMkLst>
        </pc:spChg>
      </pc:sldChg>
      <pc:sldChg chg="modSp mod">
        <pc:chgData name="Trumble, Lexi F." userId="15a87a8e-cb43-42f3-855f-614cb5658e63" providerId="ADAL" clId="{EBC1F66E-0D72-4EFB-9965-C7E9D15957C4}" dt="2025-02-04T20:51:08.612" v="527" actId="255"/>
        <pc:sldMkLst>
          <pc:docMk/>
          <pc:sldMk cId="3139875803" sldId="283"/>
        </pc:sldMkLst>
        <pc:spChg chg="mod">
          <ac:chgData name="Trumble, Lexi F." userId="15a87a8e-cb43-42f3-855f-614cb5658e63" providerId="ADAL" clId="{EBC1F66E-0D72-4EFB-9965-C7E9D15957C4}" dt="2025-02-04T20:51:08.612" v="527" actId="255"/>
          <ac:spMkLst>
            <pc:docMk/>
            <pc:sldMk cId="3139875803" sldId="283"/>
            <ac:spMk id="3" creationId="{9607C85C-5011-49E0-9418-72A90A069A01}"/>
          </ac:spMkLst>
        </pc:spChg>
      </pc:sldChg>
      <pc:sldChg chg="modSp mod">
        <pc:chgData name="Trumble, Lexi F." userId="15a87a8e-cb43-42f3-855f-614cb5658e63" providerId="ADAL" clId="{EBC1F66E-0D72-4EFB-9965-C7E9D15957C4}" dt="2025-02-04T20:51:41.964" v="539" actId="27636"/>
        <pc:sldMkLst>
          <pc:docMk/>
          <pc:sldMk cId="797908345" sldId="284"/>
        </pc:sldMkLst>
        <pc:spChg chg="mod">
          <ac:chgData name="Trumble, Lexi F." userId="15a87a8e-cb43-42f3-855f-614cb5658e63" providerId="ADAL" clId="{EBC1F66E-0D72-4EFB-9965-C7E9D15957C4}" dt="2025-02-04T20:51:41.964" v="539" actId="27636"/>
          <ac:spMkLst>
            <pc:docMk/>
            <pc:sldMk cId="797908345" sldId="284"/>
            <ac:spMk id="3" creationId="{3C71231F-1650-4F9A-8C03-F5185CD38998}"/>
          </ac:spMkLst>
        </pc:spChg>
      </pc:sldChg>
      <pc:sldChg chg="modSp mod">
        <pc:chgData name="Trumble, Lexi F." userId="15a87a8e-cb43-42f3-855f-614cb5658e63" providerId="ADAL" clId="{EBC1F66E-0D72-4EFB-9965-C7E9D15957C4}" dt="2025-02-04T20:52:09.994" v="543" actId="255"/>
        <pc:sldMkLst>
          <pc:docMk/>
          <pc:sldMk cId="182869964" sldId="285"/>
        </pc:sldMkLst>
        <pc:spChg chg="mod">
          <ac:chgData name="Trumble, Lexi F." userId="15a87a8e-cb43-42f3-855f-614cb5658e63" providerId="ADAL" clId="{EBC1F66E-0D72-4EFB-9965-C7E9D15957C4}" dt="2025-02-04T20:52:09.994" v="543" actId="255"/>
          <ac:spMkLst>
            <pc:docMk/>
            <pc:sldMk cId="182869964" sldId="285"/>
            <ac:spMk id="3" creationId="{921F3C73-0F4E-4283-943C-2223509CB610}"/>
          </ac:spMkLst>
        </pc:spChg>
      </pc:sldChg>
      <pc:sldChg chg="modSp mod">
        <pc:chgData name="Trumble, Lexi F." userId="15a87a8e-cb43-42f3-855f-614cb5658e63" providerId="ADAL" clId="{EBC1F66E-0D72-4EFB-9965-C7E9D15957C4}" dt="2025-02-04T20:52:42.877" v="548" actId="14100"/>
        <pc:sldMkLst>
          <pc:docMk/>
          <pc:sldMk cId="3816726038" sldId="286"/>
        </pc:sldMkLst>
        <pc:spChg chg="mod">
          <ac:chgData name="Trumble, Lexi F." userId="15a87a8e-cb43-42f3-855f-614cb5658e63" providerId="ADAL" clId="{EBC1F66E-0D72-4EFB-9965-C7E9D15957C4}" dt="2025-02-04T20:52:42.877" v="548" actId="14100"/>
          <ac:spMkLst>
            <pc:docMk/>
            <pc:sldMk cId="3816726038" sldId="286"/>
            <ac:spMk id="3" creationId="{32043794-E7FE-4B65-9AD1-2115BF5067F8}"/>
          </ac:spMkLst>
        </pc:spChg>
      </pc:sldChg>
      <pc:sldChg chg="modSp mod">
        <pc:chgData name="Trumble, Lexi F." userId="15a87a8e-cb43-42f3-855f-614cb5658e63" providerId="ADAL" clId="{EBC1F66E-0D72-4EFB-9965-C7E9D15957C4}" dt="2025-02-04T20:54:34.731" v="568" actId="115"/>
        <pc:sldMkLst>
          <pc:docMk/>
          <pc:sldMk cId="3122751540" sldId="287"/>
        </pc:sldMkLst>
        <pc:spChg chg="mod">
          <ac:chgData name="Trumble, Lexi F." userId="15a87a8e-cb43-42f3-855f-614cb5658e63" providerId="ADAL" clId="{EBC1F66E-0D72-4EFB-9965-C7E9D15957C4}" dt="2025-02-04T20:54:34.731" v="568" actId="115"/>
          <ac:spMkLst>
            <pc:docMk/>
            <pc:sldMk cId="3122751540" sldId="287"/>
            <ac:spMk id="58" creationId="{16723A87-4F0C-461A-8631-865AA27CF9E1}"/>
          </ac:spMkLst>
        </pc:spChg>
      </pc:sldChg>
      <pc:sldChg chg="modSp mod">
        <pc:chgData name="Trumble, Lexi F." userId="15a87a8e-cb43-42f3-855f-614cb5658e63" providerId="ADAL" clId="{EBC1F66E-0D72-4EFB-9965-C7E9D15957C4}" dt="2025-02-04T20:54:43.706" v="570" actId="113"/>
        <pc:sldMkLst>
          <pc:docMk/>
          <pc:sldMk cId="3356174895" sldId="288"/>
        </pc:sldMkLst>
        <pc:spChg chg="mod">
          <ac:chgData name="Trumble, Lexi F." userId="15a87a8e-cb43-42f3-855f-614cb5658e63" providerId="ADAL" clId="{EBC1F66E-0D72-4EFB-9965-C7E9D15957C4}" dt="2025-02-04T20:54:43.706" v="570" actId="113"/>
          <ac:spMkLst>
            <pc:docMk/>
            <pc:sldMk cId="3356174895" sldId="288"/>
            <ac:spMk id="3" creationId="{6BAE4120-F27F-45A8-834D-71BF140ACF1A}"/>
          </ac:spMkLst>
        </pc:spChg>
      </pc:sldChg>
      <pc:sldChg chg="modSp mod">
        <pc:chgData name="Trumble, Lexi F." userId="15a87a8e-cb43-42f3-855f-614cb5658e63" providerId="ADAL" clId="{EBC1F66E-0D72-4EFB-9965-C7E9D15957C4}" dt="2025-02-04T20:55:24.424" v="577" actId="14100"/>
        <pc:sldMkLst>
          <pc:docMk/>
          <pc:sldMk cId="2516116112" sldId="289"/>
        </pc:sldMkLst>
        <pc:spChg chg="mod">
          <ac:chgData name="Trumble, Lexi F." userId="15a87a8e-cb43-42f3-855f-614cb5658e63" providerId="ADAL" clId="{EBC1F66E-0D72-4EFB-9965-C7E9D15957C4}" dt="2025-02-04T20:55:24.424" v="577" actId="14100"/>
          <ac:spMkLst>
            <pc:docMk/>
            <pc:sldMk cId="2516116112" sldId="289"/>
            <ac:spMk id="3" creationId="{6B9D84FF-9153-42F0-802A-9CF9BD45AA66}"/>
          </ac:spMkLst>
        </pc:spChg>
      </pc:sldChg>
      <pc:sldChg chg="modSp mod">
        <pc:chgData name="Trumble, Lexi F." userId="15a87a8e-cb43-42f3-855f-614cb5658e63" providerId="ADAL" clId="{EBC1F66E-0D72-4EFB-9965-C7E9D15957C4}" dt="2025-02-04T20:55:41.202" v="578" actId="255"/>
        <pc:sldMkLst>
          <pc:docMk/>
          <pc:sldMk cId="736695844" sldId="292"/>
        </pc:sldMkLst>
        <pc:spChg chg="mod">
          <ac:chgData name="Trumble, Lexi F." userId="15a87a8e-cb43-42f3-855f-614cb5658e63" providerId="ADAL" clId="{EBC1F66E-0D72-4EFB-9965-C7E9D15957C4}" dt="2025-02-04T20:55:41.202" v="578" actId="255"/>
          <ac:spMkLst>
            <pc:docMk/>
            <pc:sldMk cId="736695844" sldId="292"/>
            <ac:spMk id="3" creationId="{DDC06DA1-5C4C-4C90-AD15-5BB3659DFF20}"/>
          </ac:spMkLst>
        </pc:spChg>
      </pc:sldChg>
      <pc:sldChg chg="modSp mod">
        <pc:chgData name="Trumble, Lexi F." userId="15a87a8e-cb43-42f3-855f-614cb5658e63" providerId="ADAL" clId="{EBC1F66E-0D72-4EFB-9965-C7E9D15957C4}" dt="2025-02-04T20:55:49.295" v="579" actId="255"/>
        <pc:sldMkLst>
          <pc:docMk/>
          <pc:sldMk cId="168851353" sldId="293"/>
        </pc:sldMkLst>
        <pc:spChg chg="mod">
          <ac:chgData name="Trumble, Lexi F." userId="15a87a8e-cb43-42f3-855f-614cb5658e63" providerId="ADAL" clId="{EBC1F66E-0D72-4EFB-9965-C7E9D15957C4}" dt="2025-02-04T20:55:49.295" v="579" actId="255"/>
          <ac:spMkLst>
            <pc:docMk/>
            <pc:sldMk cId="168851353" sldId="293"/>
            <ac:spMk id="3" creationId="{369E0B6B-617A-4532-B1A3-08244D4336C6}"/>
          </ac:spMkLst>
        </pc:spChg>
      </pc:sldChg>
      <pc:sldChg chg="modSp mod">
        <pc:chgData name="Trumble, Lexi F." userId="15a87a8e-cb43-42f3-855f-614cb5658e63" providerId="ADAL" clId="{EBC1F66E-0D72-4EFB-9965-C7E9D15957C4}" dt="2025-02-04T20:56:02.671" v="581" actId="14100"/>
        <pc:sldMkLst>
          <pc:docMk/>
          <pc:sldMk cId="2396347956" sldId="294"/>
        </pc:sldMkLst>
        <pc:spChg chg="mod">
          <ac:chgData name="Trumble, Lexi F." userId="15a87a8e-cb43-42f3-855f-614cb5658e63" providerId="ADAL" clId="{EBC1F66E-0D72-4EFB-9965-C7E9D15957C4}" dt="2025-02-04T20:56:02.671" v="581" actId="14100"/>
          <ac:spMkLst>
            <pc:docMk/>
            <pc:sldMk cId="2396347956" sldId="294"/>
            <ac:spMk id="3" creationId="{2ACBFB0F-C73D-4F01-98A2-C31818E356B2}"/>
          </ac:spMkLst>
        </pc:spChg>
      </pc:sldChg>
      <pc:sldChg chg="modSp mod">
        <pc:chgData name="Trumble, Lexi F." userId="15a87a8e-cb43-42f3-855f-614cb5658e63" providerId="ADAL" clId="{EBC1F66E-0D72-4EFB-9965-C7E9D15957C4}" dt="2025-02-04T20:56:24.828" v="587" actId="115"/>
        <pc:sldMkLst>
          <pc:docMk/>
          <pc:sldMk cId="3443123689" sldId="295"/>
        </pc:sldMkLst>
        <pc:spChg chg="mod">
          <ac:chgData name="Trumble, Lexi F." userId="15a87a8e-cb43-42f3-855f-614cb5658e63" providerId="ADAL" clId="{EBC1F66E-0D72-4EFB-9965-C7E9D15957C4}" dt="2025-02-04T20:56:24.828" v="587" actId="115"/>
          <ac:spMkLst>
            <pc:docMk/>
            <pc:sldMk cId="3443123689" sldId="295"/>
            <ac:spMk id="3" creationId="{B5194D54-F52E-42DF-9F1C-7DD54E3F589C}"/>
          </ac:spMkLst>
        </pc:spChg>
      </pc:sldChg>
      <pc:sldChg chg="modSp mod">
        <pc:chgData name="Trumble, Lexi F." userId="15a87a8e-cb43-42f3-855f-614cb5658e63" providerId="ADAL" clId="{EBC1F66E-0D72-4EFB-9965-C7E9D15957C4}" dt="2025-02-04T20:37:02.398" v="334" actId="115"/>
        <pc:sldMkLst>
          <pc:docMk/>
          <pc:sldMk cId="1576491305" sldId="296"/>
        </pc:sldMkLst>
        <pc:spChg chg="mod">
          <ac:chgData name="Trumble, Lexi F." userId="15a87a8e-cb43-42f3-855f-614cb5658e63" providerId="ADAL" clId="{EBC1F66E-0D72-4EFB-9965-C7E9D15957C4}" dt="2025-02-04T20:37:02.398" v="334" actId="115"/>
          <ac:spMkLst>
            <pc:docMk/>
            <pc:sldMk cId="1576491305" sldId="296"/>
            <ac:spMk id="3" creationId="{957194A2-5137-4E96-96E3-42E62B1607F4}"/>
          </ac:spMkLst>
        </pc:spChg>
      </pc:sldChg>
      <pc:sldChg chg="del">
        <pc:chgData name="Trumble, Lexi F." userId="15a87a8e-cb43-42f3-855f-614cb5658e63" providerId="ADAL" clId="{EBC1F66E-0D72-4EFB-9965-C7E9D15957C4}" dt="2025-02-03T16:43:57.306" v="17" actId="47"/>
        <pc:sldMkLst>
          <pc:docMk/>
          <pc:sldMk cId="3242688557" sldId="297"/>
        </pc:sldMkLst>
      </pc:sldChg>
      <pc:sldChg chg="modSp mod">
        <pc:chgData name="Trumble, Lexi F." userId="15a87a8e-cb43-42f3-855f-614cb5658e63" providerId="ADAL" clId="{EBC1F66E-0D72-4EFB-9965-C7E9D15957C4}" dt="2025-02-04T20:41:19.622" v="378" actId="255"/>
        <pc:sldMkLst>
          <pc:docMk/>
          <pc:sldMk cId="833807914" sldId="298"/>
        </pc:sldMkLst>
        <pc:spChg chg="mod">
          <ac:chgData name="Trumble, Lexi F." userId="15a87a8e-cb43-42f3-855f-614cb5658e63" providerId="ADAL" clId="{EBC1F66E-0D72-4EFB-9965-C7E9D15957C4}" dt="2025-02-04T20:41:19.622" v="378" actId="255"/>
          <ac:spMkLst>
            <pc:docMk/>
            <pc:sldMk cId="833807914" sldId="298"/>
            <ac:spMk id="3" creationId="{0EBF5DC1-FAD2-43EE-B1EB-2F9EF7AE52F8}"/>
          </ac:spMkLst>
        </pc:spChg>
      </pc:sldChg>
      <pc:sldChg chg="modSp mod">
        <pc:chgData name="Trumble, Lexi F." userId="15a87a8e-cb43-42f3-855f-614cb5658e63" providerId="ADAL" clId="{EBC1F66E-0D72-4EFB-9965-C7E9D15957C4}" dt="2025-02-04T20:45:15.930" v="449" actId="20577"/>
        <pc:sldMkLst>
          <pc:docMk/>
          <pc:sldMk cId="3020370749" sldId="302"/>
        </pc:sldMkLst>
        <pc:spChg chg="mod">
          <ac:chgData name="Trumble, Lexi F." userId="15a87a8e-cb43-42f3-855f-614cb5658e63" providerId="ADAL" clId="{EBC1F66E-0D72-4EFB-9965-C7E9D15957C4}" dt="2025-02-04T20:45:15.930" v="449" actId="20577"/>
          <ac:spMkLst>
            <pc:docMk/>
            <pc:sldMk cId="3020370749" sldId="302"/>
            <ac:spMk id="3" creationId="{18139D50-C75F-426A-89F9-4EB3A65D7A35}"/>
          </ac:spMkLst>
        </pc:spChg>
      </pc:sldChg>
      <pc:sldChg chg="modSp mod">
        <pc:chgData name="Trumble, Lexi F." userId="15a87a8e-cb43-42f3-855f-614cb5658e63" providerId="ADAL" clId="{EBC1F66E-0D72-4EFB-9965-C7E9D15957C4}" dt="2025-02-04T20:41:45.557" v="383" actId="27636"/>
        <pc:sldMkLst>
          <pc:docMk/>
          <pc:sldMk cId="71028503" sldId="317"/>
        </pc:sldMkLst>
        <pc:spChg chg="mod">
          <ac:chgData name="Trumble, Lexi F." userId="15a87a8e-cb43-42f3-855f-614cb5658e63" providerId="ADAL" clId="{EBC1F66E-0D72-4EFB-9965-C7E9D15957C4}" dt="2025-02-04T20:41:45.557" v="383" actId="27636"/>
          <ac:spMkLst>
            <pc:docMk/>
            <pc:sldMk cId="71028503" sldId="317"/>
            <ac:spMk id="3" creationId="{7CF1CDCE-D663-B64A-8A2E-2EBF26DC8009}"/>
          </ac:spMkLst>
        </pc:spChg>
        <pc:spChg chg="mod">
          <ac:chgData name="Trumble, Lexi F." userId="15a87a8e-cb43-42f3-855f-614cb5658e63" providerId="ADAL" clId="{EBC1F66E-0D72-4EFB-9965-C7E9D15957C4}" dt="2025-02-04T20:26:37.310" v="306" actId="20577"/>
          <ac:spMkLst>
            <pc:docMk/>
            <pc:sldMk cId="71028503" sldId="317"/>
            <ac:spMk id="5" creationId="{B47A0C89-09F4-00E2-29CB-29CD35B1CCDD}"/>
          </ac:spMkLst>
        </pc:spChg>
      </pc:sldChg>
      <pc:sldChg chg="modSp mod">
        <pc:chgData name="Trumble, Lexi F." userId="15a87a8e-cb43-42f3-855f-614cb5658e63" providerId="ADAL" clId="{EBC1F66E-0D72-4EFB-9965-C7E9D15957C4}" dt="2025-02-04T20:40:48.255" v="373" actId="14100"/>
        <pc:sldMkLst>
          <pc:docMk/>
          <pc:sldMk cId="2419089614" sldId="332"/>
        </pc:sldMkLst>
        <pc:spChg chg="mod">
          <ac:chgData name="Trumble, Lexi F." userId="15a87a8e-cb43-42f3-855f-614cb5658e63" providerId="ADAL" clId="{EBC1F66E-0D72-4EFB-9965-C7E9D15957C4}" dt="2025-02-04T20:40:48.255" v="373" actId="14100"/>
          <ac:spMkLst>
            <pc:docMk/>
            <pc:sldMk cId="2419089614" sldId="332"/>
            <ac:spMk id="3" creationId="{CBB143E4-69EB-6356-F0F5-0E63A35F590F}"/>
          </ac:spMkLst>
        </pc:spChg>
        <pc:spChg chg="mod">
          <ac:chgData name="Trumble, Lexi F." userId="15a87a8e-cb43-42f3-855f-614cb5658e63" providerId="ADAL" clId="{EBC1F66E-0D72-4EFB-9965-C7E9D15957C4}" dt="2025-02-03T16:43:14.996" v="16" actId="20577"/>
          <ac:spMkLst>
            <pc:docMk/>
            <pc:sldMk cId="2419089614" sldId="332"/>
            <ac:spMk id="5" creationId="{0A92F0D3-8F53-0D9A-1FF2-BC7518D17E5B}"/>
          </ac:spMkLst>
        </pc:spChg>
      </pc:sldChg>
      <pc:sldChg chg="modSp mod">
        <pc:chgData name="Trumble, Lexi F." userId="15a87a8e-cb43-42f3-855f-614cb5658e63" providerId="ADAL" clId="{EBC1F66E-0D72-4EFB-9965-C7E9D15957C4}" dt="2025-02-04T20:40:07.546" v="370" actId="113"/>
        <pc:sldMkLst>
          <pc:docMk/>
          <pc:sldMk cId="621569623" sldId="339"/>
        </pc:sldMkLst>
        <pc:spChg chg="mod">
          <ac:chgData name="Trumble, Lexi F." userId="15a87a8e-cb43-42f3-855f-614cb5658e63" providerId="ADAL" clId="{EBC1F66E-0D72-4EFB-9965-C7E9D15957C4}" dt="2025-02-03T16:50:54.962" v="266" actId="20577"/>
          <ac:spMkLst>
            <pc:docMk/>
            <pc:sldMk cId="621569623" sldId="339"/>
            <ac:spMk id="5" creationId="{C449F6F2-7F8A-6FCB-AC49-1DE1CE224989}"/>
          </ac:spMkLst>
        </pc:spChg>
        <pc:graphicFrameChg chg="mod">
          <ac:chgData name="Trumble, Lexi F." userId="15a87a8e-cb43-42f3-855f-614cb5658e63" providerId="ADAL" clId="{EBC1F66E-0D72-4EFB-9965-C7E9D15957C4}" dt="2025-02-04T20:40:07.546" v="370" actId="113"/>
          <ac:graphicFrameMkLst>
            <pc:docMk/>
            <pc:sldMk cId="621569623" sldId="339"/>
            <ac:graphicFrameMk id="6" creationId="{F1A24D0A-8364-B8B2-D782-8BEC80AB376F}"/>
          </ac:graphicFrameMkLst>
        </pc:graphicFrameChg>
      </pc:sldChg>
      <pc:sldChg chg="modSp mod">
        <pc:chgData name="Trumble, Lexi F." userId="15a87a8e-cb43-42f3-855f-614cb5658e63" providerId="ADAL" clId="{EBC1F66E-0D72-4EFB-9965-C7E9D15957C4}" dt="2025-02-04T20:42:31.452" v="391" actId="14100"/>
        <pc:sldMkLst>
          <pc:docMk/>
          <pc:sldMk cId="2608408589" sldId="343"/>
        </pc:sldMkLst>
        <pc:spChg chg="mod">
          <ac:chgData name="Trumble, Lexi F." userId="15a87a8e-cb43-42f3-855f-614cb5658e63" providerId="ADAL" clId="{EBC1F66E-0D72-4EFB-9965-C7E9D15957C4}" dt="2025-02-04T20:42:31.452" v="391" actId="14100"/>
          <ac:spMkLst>
            <pc:docMk/>
            <pc:sldMk cId="2608408589" sldId="343"/>
            <ac:spMk id="3" creationId="{EA8018AA-AD2B-20AC-6255-9D07DFD46C77}"/>
          </ac:spMkLst>
        </pc:spChg>
        <pc:spChg chg="mod">
          <ac:chgData name="Trumble, Lexi F." userId="15a87a8e-cb43-42f3-855f-614cb5658e63" providerId="ADAL" clId="{EBC1F66E-0D72-4EFB-9965-C7E9D15957C4}" dt="2025-02-04T20:26:46.344" v="310" actId="20577"/>
          <ac:spMkLst>
            <pc:docMk/>
            <pc:sldMk cId="2608408589" sldId="343"/>
            <ac:spMk id="5" creationId="{C4AD305E-4785-4655-C407-31B6150471AA}"/>
          </ac:spMkLst>
        </pc:spChg>
      </pc:sldChg>
      <pc:sldChg chg="modSp mod">
        <pc:chgData name="Trumble, Lexi F." userId="15a87a8e-cb43-42f3-855f-614cb5658e63" providerId="ADAL" clId="{EBC1F66E-0D72-4EFB-9965-C7E9D15957C4}" dt="2025-02-04T20:43:00.387" v="396" actId="14100"/>
        <pc:sldMkLst>
          <pc:docMk/>
          <pc:sldMk cId="1734359637" sldId="344"/>
        </pc:sldMkLst>
        <pc:spChg chg="mod">
          <ac:chgData name="Trumble, Lexi F." userId="15a87a8e-cb43-42f3-855f-614cb5658e63" providerId="ADAL" clId="{EBC1F66E-0D72-4EFB-9965-C7E9D15957C4}" dt="2025-02-04T20:27:08.234" v="314" actId="20577"/>
          <ac:spMkLst>
            <pc:docMk/>
            <pc:sldMk cId="1734359637" sldId="344"/>
            <ac:spMk id="6" creationId="{31039494-1125-008D-4E00-439652FAE628}"/>
          </ac:spMkLst>
        </pc:spChg>
        <pc:spChg chg="mod">
          <ac:chgData name="Trumble, Lexi F." userId="15a87a8e-cb43-42f3-855f-614cb5658e63" providerId="ADAL" clId="{EBC1F66E-0D72-4EFB-9965-C7E9D15957C4}" dt="2025-02-04T20:43:00.387" v="396" actId="14100"/>
          <ac:spMkLst>
            <pc:docMk/>
            <pc:sldMk cId="1734359637" sldId="344"/>
            <ac:spMk id="7" creationId="{10726CF6-0DEB-F4B6-0EDD-4C3064EA249E}"/>
          </ac:spMkLst>
        </pc:spChg>
      </pc:sldChg>
      <pc:sldChg chg="modSp mod">
        <pc:chgData name="Trumble, Lexi F." userId="15a87a8e-cb43-42f3-855f-614cb5658e63" providerId="ADAL" clId="{EBC1F66E-0D72-4EFB-9965-C7E9D15957C4}" dt="2025-02-03T16:50:26.329" v="260" actId="20577"/>
        <pc:sldMkLst>
          <pc:docMk/>
          <pc:sldMk cId="910505211" sldId="345"/>
        </pc:sldMkLst>
        <pc:spChg chg="mod">
          <ac:chgData name="Trumble, Lexi F." userId="15a87a8e-cb43-42f3-855f-614cb5658e63" providerId="ADAL" clId="{EBC1F66E-0D72-4EFB-9965-C7E9D15957C4}" dt="2025-02-03T16:50:26.329" v="260" actId="20577"/>
          <ac:spMkLst>
            <pc:docMk/>
            <pc:sldMk cId="910505211" sldId="345"/>
            <ac:spMk id="5" creationId="{C4AD305E-4785-4655-C407-31B6150471AA}"/>
          </ac:spMkLst>
        </pc:spChg>
      </pc:sldChg>
      <pc:sldChg chg="modSp mod">
        <pc:chgData name="Trumble, Lexi F." userId="15a87a8e-cb43-42f3-855f-614cb5658e63" providerId="ADAL" clId="{EBC1F66E-0D72-4EFB-9965-C7E9D15957C4}" dt="2025-02-04T20:38:55.600" v="347" actId="255"/>
        <pc:sldMkLst>
          <pc:docMk/>
          <pc:sldMk cId="458932626" sldId="347"/>
        </pc:sldMkLst>
        <pc:spChg chg="mod">
          <ac:chgData name="Trumble, Lexi F." userId="15a87a8e-cb43-42f3-855f-614cb5658e63" providerId="ADAL" clId="{EBC1F66E-0D72-4EFB-9965-C7E9D15957C4}" dt="2025-02-03T16:50:40.132" v="264" actId="20577"/>
          <ac:spMkLst>
            <pc:docMk/>
            <pc:sldMk cId="458932626" sldId="347"/>
            <ac:spMk id="5" creationId="{C4AD305E-4785-4655-C407-31B6150471AA}"/>
          </ac:spMkLst>
        </pc:spChg>
        <pc:graphicFrameChg chg="mod">
          <ac:chgData name="Trumble, Lexi F." userId="15a87a8e-cb43-42f3-855f-614cb5658e63" providerId="ADAL" clId="{EBC1F66E-0D72-4EFB-9965-C7E9D15957C4}" dt="2025-02-04T20:38:55.600" v="347" actId="255"/>
          <ac:graphicFrameMkLst>
            <pc:docMk/>
            <pc:sldMk cId="458932626" sldId="347"/>
            <ac:graphicFrameMk id="7" creationId="{431D2F02-75E7-1C0F-E465-086FB80E41D9}"/>
          </ac:graphicFrameMkLst>
        </pc:graphicFrameChg>
      </pc:sldChg>
      <pc:sldChg chg="modSp mod">
        <pc:chgData name="Trumble, Lexi F." userId="15a87a8e-cb43-42f3-855f-614cb5658e63" providerId="ADAL" clId="{EBC1F66E-0D72-4EFB-9965-C7E9D15957C4}" dt="2025-02-04T20:43:25.422" v="399" actId="14100"/>
        <pc:sldMkLst>
          <pc:docMk/>
          <pc:sldMk cId="3506820517" sldId="348"/>
        </pc:sldMkLst>
        <pc:spChg chg="mod">
          <ac:chgData name="Trumble, Lexi F." userId="15a87a8e-cb43-42f3-855f-614cb5658e63" providerId="ADAL" clId="{EBC1F66E-0D72-4EFB-9965-C7E9D15957C4}" dt="2025-02-04T20:43:25.422" v="399" actId="14100"/>
          <ac:spMkLst>
            <pc:docMk/>
            <pc:sldMk cId="3506820517" sldId="348"/>
            <ac:spMk id="3" creationId="{EA8018AA-AD2B-20AC-6255-9D07DFD46C77}"/>
          </ac:spMkLst>
        </pc:spChg>
        <pc:spChg chg="mod">
          <ac:chgData name="Trumble, Lexi F." userId="15a87a8e-cb43-42f3-855f-614cb5658e63" providerId="ADAL" clId="{EBC1F66E-0D72-4EFB-9965-C7E9D15957C4}" dt="2025-02-03T16:50:31.920" v="262" actId="20577"/>
          <ac:spMkLst>
            <pc:docMk/>
            <pc:sldMk cId="3506820517" sldId="348"/>
            <ac:spMk id="5" creationId="{C4AD305E-4785-4655-C407-31B6150471AA}"/>
          </ac:spMkLst>
        </pc:spChg>
      </pc:sldChg>
      <pc:sldChg chg="addSp delSp modSp new del mod setBg">
        <pc:chgData name="Trumble, Lexi F." userId="15a87a8e-cb43-42f3-855f-614cb5658e63" providerId="ADAL" clId="{EBC1F66E-0D72-4EFB-9965-C7E9D15957C4}" dt="2025-02-10T19:39:48.683" v="630" actId="47"/>
        <pc:sldMkLst>
          <pc:docMk/>
          <pc:sldMk cId="1914925758" sldId="351"/>
        </pc:sldMkLst>
      </pc:sldChg>
      <pc:sldChg chg="modSp new mod">
        <pc:chgData name="Trumble, Lexi F." userId="15a87a8e-cb43-42f3-855f-614cb5658e63" providerId="ADAL" clId="{EBC1F66E-0D72-4EFB-9965-C7E9D15957C4}" dt="2025-02-10T19:46:04.211" v="840" actId="5793"/>
        <pc:sldMkLst>
          <pc:docMk/>
          <pc:sldMk cId="2733638709" sldId="351"/>
        </pc:sldMkLst>
        <pc:spChg chg="mod">
          <ac:chgData name="Trumble, Lexi F." userId="15a87a8e-cb43-42f3-855f-614cb5658e63" providerId="ADAL" clId="{EBC1F66E-0D72-4EFB-9965-C7E9D15957C4}" dt="2025-02-10T19:41:13.049" v="721" actId="20577"/>
          <ac:spMkLst>
            <pc:docMk/>
            <pc:sldMk cId="2733638709" sldId="351"/>
            <ac:spMk id="2" creationId="{C12BE0F1-03A5-C545-2F47-523EA845D505}"/>
          </ac:spMkLst>
        </pc:spChg>
        <pc:spChg chg="mod">
          <ac:chgData name="Trumble, Lexi F." userId="15a87a8e-cb43-42f3-855f-614cb5658e63" providerId="ADAL" clId="{EBC1F66E-0D72-4EFB-9965-C7E9D15957C4}" dt="2025-02-10T19:46:04.211" v="840" actId="5793"/>
          <ac:spMkLst>
            <pc:docMk/>
            <pc:sldMk cId="2733638709" sldId="351"/>
            <ac:spMk id="3" creationId="{F3AC9D44-E139-0D3D-8D42-37CD233FF4B5}"/>
          </ac:spMkLst>
        </pc:spChg>
      </pc:sldChg>
      <pc:sldChg chg="modSp new mod">
        <pc:chgData name="Trumble, Lexi F." userId="15a87a8e-cb43-42f3-855f-614cb5658e63" providerId="ADAL" clId="{EBC1F66E-0D72-4EFB-9965-C7E9D15957C4}" dt="2025-02-10T19:46:07.089" v="841" actId="5793"/>
        <pc:sldMkLst>
          <pc:docMk/>
          <pc:sldMk cId="1967324589" sldId="352"/>
        </pc:sldMkLst>
        <pc:spChg chg="mod">
          <ac:chgData name="Trumble, Lexi F." userId="15a87a8e-cb43-42f3-855f-614cb5658e63" providerId="ADAL" clId="{EBC1F66E-0D72-4EFB-9965-C7E9D15957C4}" dt="2025-02-10T19:46:07.089" v="841" actId="5793"/>
          <ac:spMkLst>
            <pc:docMk/>
            <pc:sldMk cId="1967324589" sldId="352"/>
            <ac:spMk id="3" creationId="{A3DB8DF8-58FC-12B1-257E-5352A6B306D0}"/>
          </ac:spMkLst>
        </pc:spChg>
      </pc:sldChg>
      <pc:sldChg chg="addSp delSp modSp new del mod setBg">
        <pc:chgData name="Trumble, Lexi F." userId="15a87a8e-cb43-42f3-855f-614cb5658e63" providerId="ADAL" clId="{EBC1F66E-0D72-4EFB-9965-C7E9D15957C4}" dt="2025-02-10T19:39:49.944" v="631" actId="47"/>
        <pc:sldMkLst>
          <pc:docMk/>
          <pc:sldMk cId="3225237467" sldId="352"/>
        </pc:sldMkLst>
      </pc:sldChg>
      <pc:sldChg chg="addSp modSp new del mod">
        <pc:chgData name="Trumble, Lexi F." userId="15a87a8e-cb43-42f3-855f-614cb5658e63" providerId="ADAL" clId="{EBC1F66E-0D72-4EFB-9965-C7E9D15957C4}" dt="2025-02-10T19:39:50.766" v="632" actId="47"/>
        <pc:sldMkLst>
          <pc:docMk/>
          <pc:sldMk cId="2215734917" sldId="353"/>
        </pc:sldMkLst>
      </pc:sldChg>
      <pc:sldChg chg="modSp new mod">
        <pc:chgData name="Trumble, Lexi F." userId="15a87a8e-cb43-42f3-855f-614cb5658e63" providerId="ADAL" clId="{EBC1F66E-0D72-4EFB-9965-C7E9D15957C4}" dt="2025-02-10T19:46:10.577" v="842" actId="5793"/>
        <pc:sldMkLst>
          <pc:docMk/>
          <pc:sldMk cId="3757068082" sldId="353"/>
        </pc:sldMkLst>
        <pc:spChg chg="mod">
          <ac:chgData name="Trumble, Lexi F." userId="15a87a8e-cb43-42f3-855f-614cb5658e63" providerId="ADAL" clId="{EBC1F66E-0D72-4EFB-9965-C7E9D15957C4}" dt="2025-02-10T19:46:10.577" v="842" actId="5793"/>
          <ac:spMkLst>
            <pc:docMk/>
            <pc:sldMk cId="3757068082" sldId="353"/>
            <ac:spMk id="3" creationId="{FEE18B09-D4F7-52DA-363A-7C90938E7C14}"/>
          </ac:spMkLst>
        </pc:spChg>
      </pc:sldChg>
      <pc:sldChg chg="addSp modSp new del mod">
        <pc:chgData name="Trumble, Lexi F." userId="15a87a8e-cb43-42f3-855f-614cb5658e63" providerId="ADAL" clId="{EBC1F66E-0D72-4EFB-9965-C7E9D15957C4}" dt="2025-02-10T19:39:51.491" v="633" actId="47"/>
        <pc:sldMkLst>
          <pc:docMk/>
          <pc:sldMk cId="215969232" sldId="354"/>
        </pc:sldMkLst>
      </pc:sldChg>
      <pc:sldChg chg="modSp new mod">
        <pc:chgData name="Trumble, Lexi F." userId="15a87a8e-cb43-42f3-855f-614cb5658e63" providerId="ADAL" clId="{EBC1F66E-0D72-4EFB-9965-C7E9D15957C4}" dt="2025-02-10T19:46:15.123" v="843" actId="5793"/>
        <pc:sldMkLst>
          <pc:docMk/>
          <pc:sldMk cId="2412542857" sldId="354"/>
        </pc:sldMkLst>
        <pc:spChg chg="mod">
          <ac:chgData name="Trumble, Lexi F." userId="15a87a8e-cb43-42f3-855f-614cb5658e63" providerId="ADAL" clId="{EBC1F66E-0D72-4EFB-9965-C7E9D15957C4}" dt="2025-02-10T19:43:26.183" v="782" actId="20577"/>
          <ac:spMkLst>
            <pc:docMk/>
            <pc:sldMk cId="2412542857" sldId="354"/>
            <ac:spMk id="2" creationId="{474A00D8-0B3F-F7ED-7C2D-B6E1E0AAA5DB}"/>
          </ac:spMkLst>
        </pc:spChg>
        <pc:spChg chg="mod">
          <ac:chgData name="Trumble, Lexi F." userId="15a87a8e-cb43-42f3-855f-614cb5658e63" providerId="ADAL" clId="{EBC1F66E-0D72-4EFB-9965-C7E9D15957C4}" dt="2025-02-10T19:46:15.123" v="843" actId="5793"/>
          <ac:spMkLst>
            <pc:docMk/>
            <pc:sldMk cId="2412542857" sldId="354"/>
            <ac:spMk id="3" creationId="{5B8E1005-3012-36DE-8FBA-9718176FBFFE}"/>
          </ac:spMkLst>
        </pc:spChg>
      </pc:sldChg>
      <pc:sldChg chg="modSp new mod">
        <pc:chgData name="Trumble, Lexi F." userId="15a87a8e-cb43-42f3-855f-614cb5658e63" providerId="ADAL" clId="{EBC1F66E-0D72-4EFB-9965-C7E9D15957C4}" dt="2025-02-10T19:44:33.758" v="799" actId="255"/>
        <pc:sldMkLst>
          <pc:docMk/>
          <pc:sldMk cId="4174403900" sldId="355"/>
        </pc:sldMkLst>
        <pc:spChg chg="mod">
          <ac:chgData name="Trumble, Lexi F." userId="15a87a8e-cb43-42f3-855f-614cb5658e63" providerId="ADAL" clId="{EBC1F66E-0D72-4EFB-9965-C7E9D15957C4}" dt="2025-02-10T19:44:33.758" v="799" actId="255"/>
          <ac:spMkLst>
            <pc:docMk/>
            <pc:sldMk cId="4174403900" sldId="355"/>
            <ac:spMk id="3" creationId="{B7F1D2DA-DE52-EE83-4AE3-A83B4443C8C5}"/>
          </ac:spMkLst>
        </pc:spChg>
      </pc:sldChg>
      <pc:sldChg chg="addSp delSp modSp new del mod setBg">
        <pc:chgData name="Trumble, Lexi F." userId="15a87a8e-cb43-42f3-855f-614cb5658e63" providerId="ADAL" clId="{EBC1F66E-0D72-4EFB-9965-C7E9D15957C4}" dt="2025-02-10T19:39:53.508" v="634" actId="47"/>
        <pc:sldMkLst>
          <pc:docMk/>
          <pc:sldMk cId="4234430430" sldId="355"/>
        </pc:sldMkLst>
      </pc:sldChg>
      <pc:sldChg chg="modSp new mod">
        <pc:chgData name="Trumble, Lexi F." userId="15a87a8e-cb43-42f3-855f-614cb5658e63" providerId="ADAL" clId="{EBC1F66E-0D72-4EFB-9965-C7E9D15957C4}" dt="2025-02-10T19:45:46.937" v="837" actId="20577"/>
        <pc:sldMkLst>
          <pc:docMk/>
          <pc:sldMk cId="4291413591" sldId="356"/>
        </pc:sldMkLst>
        <pc:spChg chg="mod">
          <ac:chgData name="Trumble, Lexi F." userId="15a87a8e-cb43-42f3-855f-614cb5658e63" providerId="ADAL" clId="{EBC1F66E-0D72-4EFB-9965-C7E9D15957C4}" dt="2025-02-10T19:45:46.937" v="837" actId="20577"/>
          <ac:spMkLst>
            <pc:docMk/>
            <pc:sldMk cId="4291413591" sldId="356"/>
            <ac:spMk id="2" creationId="{8906BDB3-7CF5-58C8-BF4D-BC1A084D410B}"/>
          </ac:spMkLst>
        </pc:spChg>
        <pc:spChg chg="mod">
          <ac:chgData name="Trumble, Lexi F." userId="15a87a8e-cb43-42f3-855f-614cb5658e63" providerId="ADAL" clId="{EBC1F66E-0D72-4EFB-9965-C7E9D15957C4}" dt="2025-02-10T19:45:33.686" v="815" actId="27636"/>
          <ac:spMkLst>
            <pc:docMk/>
            <pc:sldMk cId="4291413591" sldId="356"/>
            <ac:spMk id="3" creationId="{015DC659-8751-075D-16F7-4A3670BCA832}"/>
          </ac:spMkLst>
        </pc:spChg>
      </pc:sldChg>
      <pc:sldChg chg="modSp new mod">
        <pc:chgData name="Trumble, Lexi F." userId="15a87a8e-cb43-42f3-855f-614cb5658e63" providerId="ADAL" clId="{EBC1F66E-0D72-4EFB-9965-C7E9D15957C4}" dt="2025-02-10T19:46:51.971" v="847" actId="255"/>
        <pc:sldMkLst>
          <pc:docMk/>
          <pc:sldMk cId="3964278733" sldId="357"/>
        </pc:sldMkLst>
        <pc:spChg chg="mod">
          <ac:chgData name="Trumble, Lexi F." userId="15a87a8e-cb43-42f3-855f-614cb5658e63" providerId="ADAL" clId="{EBC1F66E-0D72-4EFB-9965-C7E9D15957C4}" dt="2025-02-10T19:46:51.971" v="847" actId="255"/>
          <ac:spMkLst>
            <pc:docMk/>
            <pc:sldMk cId="3964278733" sldId="357"/>
            <ac:spMk id="3" creationId="{444C6E7D-8681-9005-66E5-74AE5EB946E3}"/>
          </ac:spMkLst>
        </pc:spChg>
      </pc:sldChg>
      <pc:sldChg chg="modSp new mod">
        <pc:chgData name="Trumble, Lexi F." userId="15a87a8e-cb43-42f3-855f-614cb5658e63" providerId="ADAL" clId="{EBC1F66E-0D72-4EFB-9965-C7E9D15957C4}" dt="2025-02-10T19:47:18.808" v="853" actId="14100"/>
        <pc:sldMkLst>
          <pc:docMk/>
          <pc:sldMk cId="3865446197" sldId="358"/>
        </pc:sldMkLst>
        <pc:spChg chg="mod">
          <ac:chgData name="Trumble, Lexi F." userId="15a87a8e-cb43-42f3-855f-614cb5658e63" providerId="ADAL" clId="{EBC1F66E-0D72-4EFB-9965-C7E9D15957C4}" dt="2025-02-10T19:47:18.808" v="853" actId="14100"/>
          <ac:spMkLst>
            <pc:docMk/>
            <pc:sldMk cId="3865446197" sldId="358"/>
            <ac:spMk id="3" creationId="{30E00A7A-7161-539D-A2F6-CD28E4B4D2DE}"/>
          </ac:spMkLst>
        </pc:spChg>
      </pc:sldChg>
      <pc:sldChg chg="modSp new mod">
        <pc:chgData name="Trumble, Lexi F." userId="15a87a8e-cb43-42f3-855f-614cb5658e63" providerId="ADAL" clId="{EBC1F66E-0D72-4EFB-9965-C7E9D15957C4}" dt="2025-02-10T19:49:29.014" v="1077" actId="113"/>
        <pc:sldMkLst>
          <pc:docMk/>
          <pc:sldMk cId="3735675386" sldId="359"/>
        </pc:sldMkLst>
        <pc:spChg chg="mod">
          <ac:chgData name="Trumble, Lexi F." userId="15a87a8e-cb43-42f3-855f-614cb5658e63" providerId="ADAL" clId="{EBC1F66E-0D72-4EFB-9965-C7E9D15957C4}" dt="2025-02-10T19:47:46.581" v="890" actId="20577"/>
          <ac:spMkLst>
            <pc:docMk/>
            <pc:sldMk cId="3735675386" sldId="359"/>
            <ac:spMk id="2" creationId="{EA97FF3D-60CC-C873-B3DB-2C58AEF1D531}"/>
          </ac:spMkLst>
        </pc:spChg>
        <pc:spChg chg="mod">
          <ac:chgData name="Trumble, Lexi F." userId="15a87a8e-cb43-42f3-855f-614cb5658e63" providerId="ADAL" clId="{EBC1F66E-0D72-4EFB-9965-C7E9D15957C4}" dt="2025-02-10T19:49:29.014" v="1077" actId="113"/>
          <ac:spMkLst>
            <pc:docMk/>
            <pc:sldMk cId="3735675386" sldId="359"/>
            <ac:spMk id="3" creationId="{360D32EB-36F1-E8FF-0071-938AF34C61E5}"/>
          </ac:spMkLst>
        </pc:spChg>
      </pc:sldChg>
      <pc:sldChg chg="addSp modSp new mod">
        <pc:chgData name="Trumble, Lexi F." userId="15a87a8e-cb43-42f3-855f-614cb5658e63" providerId="ADAL" clId="{EBC1F66E-0D72-4EFB-9965-C7E9D15957C4}" dt="2025-02-10T19:50:36.724" v="1082" actId="1076"/>
        <pc:sldMkLst>
          <pc:docMk/>
          <pc:sldMk cId="1853024832" sldId="360"/>
        </pc:sldMkLst>
        <pc:picChg chg="add mod">
          <ac:chgData name="Trumble, Lexi F." userId="15a87a8e-cb43-42f3-855f-614cb5658e63" providerId="ADAL" clId="{EBC1F66E-0D72-4EFB-9965-C7E9D15957C4}" dt="2025-02-10T19:50:36.724" v="1082" actId="1076"/>
          <ac:picMkLst>
            <pc:docMk/>
            <pc:sldMk cId="1853024832" sldId="360"/>
            <ac:picMk id="6" creationId="{952E007B-9928-5B89-18D9-F63F4A4461CB}"/>
          </ac:picMkLst>
        </pc:picChg>
      </pc:sldChg>
      <pc:sldChg chg="addSp modSp new mod">
        <pc:chgData name="Trumble, Lexi F." userId="15a87a8e-cb43-42f3-855f-614cb5658e63" providerId="ADAL" clId="{EBC1F66E-0D72-4EFB-9965-C7E9D15957C4}" dt="2025-02-10T19:51:09.088" v="1086" actId="1076"/>
        <pc:sldMkLst>
          <pc:docMk/>
          <pc:sldMk cId="308959127" sldId="361"/>
        </pc:sldMkLst>
        <pc:picChg chg="add mod">
          <ac:chgData name="Trumble, Lexi F." userId="15a87a8e-cb43-42f3-855f-614cb5658e63" providerId="ADAL" clId="{EBC1F66E-0D72-4EFB-9965-C7E9D15957C4}" dt="2025-02-10T19:51:09.088" v="1086" actId="1076"/>
          <ac:picMkLst>
            <pc:docMk/>
            <pc:sldMk cId="308959127" sldId="361"/>
            <ac:picMk id="6" creationId="{555BEE3F-247D-CDBC-DB80-319FC43CECF2}"/>
          </ac:picMkLst>
        </pc:picChg>
      </pc:sldChg>
      <pc:sldChg chg="addSp modSp new mod">
        <pc:chgData name="Trumble, Lexi F." userId="15a87a8e-cb43-42f3-855f-614cb5658e63" providerId="ADAL" clId="{EBC1F66E-0D72-4EFB-9965-C7E9D15957C4}" dt="2025-02-10T19:52:02.677" v="1090" actId="1076"/>
        <pc:sldMkLst>
          <pc:docMk/>
          <pc:sldMk cId="3164733469" sldId="362"/>
        </pc:sldMkLst>
        <pc:picChg chg="add mod">
          <ac:chgData name="Trumble, Lexi F." userId="15a87a8e-cb43-42f3-855f-614cb5658e63" providerId="ADAL" clId="{EBC1F66E-0D72-4EFB-9965-C7E9D15957C4}" dt="2025-02-10T19:52:02.677" v="1090" actId="1076"/>
          <ac:picMkLst>
            <pc:docMk/>
            <pc:sldMk cId="3164733469" sldId="362"/>
            <ac:picMk id="6" creationId="{B51C40C1-53C4-4957-4235-844678D46602}"/>
          </ac:picMkLst>
        </pc:picChg>
      </pc:sldChg>
      <pc:sldChg chg="modSp new mod">
        <pc:chgData name="Trumble, Lexi F." userId="15a87a8e-cb43-42f3-855f-614cb5658e63" providerId="ADAL" clId="{EBC1F66E-0D72-4EFB-9965-C7E9D15957C4}" dt="2025-02-10T19:53:14.279" v="1133" actId="207"/>
        <pc:sldMkLst>
          <pc:docMk/>
          <pc:sldMk cId="2043379449" sldId="363"/>
        </pc:sldMkLst>
        <pc:spChg chg="mod">
          <ac:chgData name="Trumble, Lexi F." userId="15a87a8e-cb43-42f3-855f-614cb5658e63" providerId="ADAL" clId="{EBC1F66E-0D72-4EFB-9965-C7E9D15957C4}" dt="2025-02-10T19:52:44.704" v="1124" actId="20577"/>
          <ac:spMkLst>
            <pc:docMk/>
            <pc:sldMk cId="2043379449" sldId="363"/>
            <ac:spMk id="2" creationId="{537D793E-9ECA-1B7B-7F49-DBCC0506C34A}"/>
          </ac:spMkLst>
        </pc:spChg>
        <pc:spChg chg="mod">
          <ac:chgData name="Trumble, Lexi F." userId="15a87a8e-cb43-42f3-855f-614cb5658e63" providerId="ADAL" clId="{EBC1F66E-0D72-4EFB-9965-C7E9D15957C4}" dt="2025-02-10T19:53:14.279" v="1133" actId="207"/>
          <ac:spMkLst>
            <pc:docMk/>
            <pc:sldMk cId="2043379449" sldId="363"/>
            <ac:spMk id="3" creationId="{64F8E4A5-C211-EB07-ACFF-F09DA43F2FA2}"/>
          </ac:spMkLst>
        </pc:spChg>
      </pc:sldChg>
      <pc:sldChg chg="modSp new mod">
        <pc:chgData name="Trumble, Lexi F." userId="15a87a8e-cb43-42f3-855f-614cb5658e63" providerId="ADAL" clId="{EBC1F66E-0D72-4EFB-9965-C7E9D15957C4}" dt="2025-02-10T19:53:57.604" v="1174" actId="255"/>
        <pc:sldMkLst>
          <pc:docMk/>
          <pc:sldMk cId="4248277139" sldId="364"/>
        </pc:sldMkLst>
        <pc:spChg chg="mod">
          <ac:chgData name="Trumble, Lexi F." userId="15a87a8e-cb43-42f3-855f-614cb5658e63" providerId="ADAL" clId="{EBC1F66E-0D72-4EFB-9965-C7E9D15957C4}" dt="2025-02-10T19:53:27.393" v="1167" actId="20577"/>
          <ac:spMkLst>
            <pc:docMk/>
            <pc:sldMk cId="4248277139" sldId="364"/>
            <ac:spMk id="2" creationId="{26B1E6CF-97F4-7F79-B4F8-A8CDCC1E8169}"/>
          </ac:spMkLst>
        </pc:spChg>
        <pc:spChg chg="mod">
          <ac:chgData name="Trumble, Lexi F." userId="15a87a8e-cb43-42f3-855f-614cb5658e63" providerId="ADAL" clId="{EBC1F66E-0D72-4EFB-9965-C7E9D15957C4}" dt="2025-02-10T19:53:57.604" v="1174" actId="255"/>
          <ac:spMkLst>
            <pc:docMk/>
            <pc:sldMk cId="4248277139" sldId="364"/>
            <ac:spMk id="3" creationId="{95CE5856-40C8-5CA9-6124-2DB53865FA96}"/>
          </ac:spMkLst>
        </pc:spChg>
      </pc:sldChg>
      <pc:sldChg chg="modSp new mod">
        <pc:chgData name="Trumble, Lexi F." userId="15a87a8e-cb43-42f3-855f-614cb5658e63" providerId="ADAL" clId="{EBC1F66E-0D72-4EFB-9965-C7E9D15957C4}" dt="2025-02-10T19:54:47.132" v="1185" actId="14100"/>
        <pc:sldMkLst>
          <pc:docMk/>
          <pc:sldMk cId="2684846600" sldId="365"/>
        </pc:sldMkLst>
        <pc:spChg chg="mod">
          <ac:chgData name="Trumble, Lexi F." userId="15a87a8e-cb43-42f3-855f-614cb5658e63" providerId="ADAL" clId="{EBC1F66E-0D72-4EFB-9965-C7E9D15957C4}" dt="2025-02-10T19:54:47.132" v="1185" actId="14100"/>
          <ac:spMkLst>
            <pc:docMk/>
            <pc:sldMk cId="2684846600" sldId="365"/>
            <ac:spMk id="3" creationId="{03DFC70C-20BB-8381-333C-C406F556475A}"/>
          </ac:spMkLst>
        </pc:spChg>
      </pc:sldChg>
      <pc:sldChg chg="addSp modSp new mod">
        <pc:chgData name="Trumble, Lexi F." userId="15a87a8e-cb43-42f3-855f-614cb5658e63" providerId="ADAL" clId="{EBC1F66E-0D72-4EFB-9965-C7E9D15957C4}" dt="2025-02-10T19:55:23.007" v="1189" actId="1076"/>
        <pc:sldMkLst>
          <pc:docMk/>
          <pc:sldMk cId="4224995023" sldId="366"/>
        </pc:sldMkLst>
        <pc:picChg chg="add mod">
          <ac:chgData name="Trumble, Lexi F." userId="15a87a8e-cb43-42f3-855f-614cb5658e63" providerId="ADAL" clId="{EBC1F66E-0D72-4EFB-9965-C7E9D15957C4}" dt="2025-02-10T19:55:23.007" v="1189" actId="1076"/>
          <ac:picMkLst>
            <pc:docMk/>
            <pc:sldMk cId="4224995023" sldId="366"/>
            <ac:picMk id="6" creationId="{BC85E68B-DECA-3D84-A338-62F55EAE57F7}"/>
          </ac:picMkLst>
        </pc:picChg>
      </pc:sldChg>
      <pc:sldChg chg="addSp new mod">
        <pc:chgData name="Trumble, Lexi F." userId="15a87a8e-cb43-42f3-855f-614cb5658e63" providerId="ADAL" clId="{EBC1F66E-0D72-4EFB-9965-C7E9D15957C4}" dt="2025-02-10T19:56:50.388" v="1191" actId="22"/>
        <pc:sldMkLst>
          <pc:docMk/>
          <pc:sldMk cId="712654638" sldId="367"/>
        </pc:sldMkLst>
        <pc:picChg chg="add">
          <ac:chgData name="Trumble, Lexi F." userId="15a87a8e-cb43-42f3-855f-614cb5658e63" providerId="ADAL" clId="{EBC1F66E-0D72-4EFB-9965-C7E9D15957C4}" dt="2025-02-10T19:56:50.388" v="1191" actId="22"/>
          <ac:picMkLst>
            <pc:docMk/>
            <pc:sldMk cId="712654638" sldId="367"/>
            <ac:picMk id="6" creationId="{E82DAEFC-E46C-D2EB-5321-830ACD957FFF}"/>
          </ac:picMkLst>
        </pc:picChg>
      </pc:sldChg>
      <pc:sldChg chg="addSp modSp new mod">
        <pc:chgData name="Trumble, Lexi F." userId="15a87a8e-cb43-42f3-855f-614cb5658e63" providerId="ADAL" clId="{EBC1F66E-0D72-4EFB-9965-C7E9D15957C4}" dt="2025-02-10T19:57:53.348" v="1195" actId="1076"/>
        <pc:sldMkLst>
          <pc:docMk/>
          <pc:sldMk cId="3845795110" sldId="368"/>
        </pc:sldMkLst>
        <pc:picChg chg="add mod">
          <ac:chgData name="Trumble, Lexi F." userId="15a87a8e-cb43-42f3-855f-614cb5658e63" providerId="ADAL" clId="{EBC1F66E-0D72-4EFB-9965-C7E9D15957C4}" dt="2025-02-10T19:57:53.348" v="1195" actId="1076"/>
          <ac:picMkLst>
            <pc:docMk/>
            <pc:sldMk cId="3845795110" sldId="368"/>
            <ac:picMk id="6" creationId="{1C2DD901-4594-C8BC-5D01-956911D18613}"/>
          </ac:picMkLst>
        </pc:picChg>
      </pc:sldChg>
      <pc:sldChg chg="addSp new mod">
        <pc:chgData name="Trumble, Lexi F." userId="15a87a8e-cb43-42f3-855f-614cb5658e63" providerId="ADAL" clId="{EBC1F66E-0D72-4EFB-9965-C7E9D15957C4}" dt="2025-02-10T19:58:26.882" v="1197" actId="22"/>
        <pc:sldMkLst>
          <pc:docMk/>
          <pc:sldMk cId="1106248194" sldId="369"/>
        </pc:sldMkLst>
        <pc:picChg chg="add">
          <ac:chgData name="Trumble, Lexi F." userId="15a87a8e-cb43-42f3-855f-614cb5658e63" providerId="ADAL" clId="{EBC1F66E-0D72-4EFB-9965-C7E9D15957C4}" dt="2025-02-10T19:58:26.882" v="1197" actId="22"/>
          <ac:picMkLst>
            <pc:docMk/>
            <pc:sldMk cId="1106248194" sldId="369"/>
            <ac:picMk id="6" creationId="{4DBCC1A9-1A30-8E72-2464-92F41F359821}"/>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mailto:Felisha.jackson@atlanta.k12.ga.u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Felisha.jackson@atlanta.k12.ga.us"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8E371-E418-4B36-AA35-5D0906F5BE79}"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F979E9F4-07C2-484C-B63B-E4A969B88C2C}">
      <dgm:prSet/>
      <dgm:spPr/>
      <dgm:t>
        <a:bodyPr/>
        <a:lstStyle/>
        <a:p>
          <a:r>
            <a:rPr lang="en-US" dirty="0"/>
            <a:t>If you see or hear or are told about something, say something.</a:t>
          </a:r>
        </a:p>
      </dgm:t>
    </dgm:pt>
    <dgm:pt modelId="{44227918-9524-4D7E-9AC7-FC4A43A83381}" type="parTrans" cxnId="{BB986C83-F3D6-4BC8-8458-11B163489212}">
      <dgm:prSet/>
      <dgm:spPr/>
      <dgm:t>
        <a:bodyPr/>
        <a:lstStyle/>
        <a:p>
          <a:endParaRPr lang="en-US"/>
        </a:p>
      </dgm:t>
    </dgm:pt>
    <dgm:pt modelId="{A2BEFF99-4F83-4C14-BBE9-A366F9689BF1}" type="sibTrans" cxnId="{BB986C83-F3D6-4BC8-8458-11B163489212}">
      <dgm:prSet/>
      <dgm:spPr/>
      <dgm:t>
        <a:bodyPr/>
        <a:lstStyle/>
        <a:p>
          <a:endParaRPr lang="en-US"/>
        </a:p>
      </dgm:t>
    </dgm:pt>
    <dgm:pt modelId="{459A64C2-FA65-4056-8953-AC47CF74F71E}">
      <dgm:prSet/>
      <dgm:spPr/>
      <dgm:t>
        <a:bodyPr/>
        <a:lstStyle/>
        <a:p>
          <a:r>
            <a:rPr lang="en-US"/>
            <a:t>ALL allegations of conduct that </a:t>
          </a:r>
          <a:r>
            <a:rPr lang="en-US" b="1"/>
            <a:t>MIGHT</a:t>
          </a:r>
          <a:r>
            <a:rPr lang="en-US"/>
            <a:t> qualify as sex discrimination—in any form—</a:t>
          </a:r>
          <a:r>
            <a:rPr lang="en-US" b="1"/>
            <a:t>MUST</a:t>
          </a:r>
          <a:r>
            <a:rPr lang="en-US"/>
            <a:t> be reported </a:t>
          </a:r>
          <a:r>
            <a:rPr lang="en-US" b="1"/>
            <a:t>TO THE TITLE IX COORDINATOR</a:t>
          </a:r>
          <a:r>
            <a:rPr lang="en-US"/>
            <a:t> as quickly as possible.</a:t>
          </a:r>
        </a:p>
      </dgm:t>
    </dgm:pt>
    <dgm:pt modelId="{620DEC3C-22C1-4A4D-B5F4-32DB85912C64}" type="parTrans" cxnId="{50136E33-3240-4768-B1EC-AF78CE6007E2}">
      <dgm:prSet/>
      <dgm:spPr/>
      <dgm:t>
        <a:bodyPr/>
        <a:lstStyle/>
        <a:p>
          <a:endParaRPr lang="en-US"/>
        </a:p>
      </dgm:t>
    </dgm:pt>
    <dgm:pt modelId="{2E0DCD65-EE31-4761-A045-5DA350C6EBA4}" type="sibTrans" cxnId="{50136E33-3240-4768-B1EC-AF78CE6007E2}">
      <dgm:prSet/>
      <dgm:spPr/>
      <dgm:t>
        <a:bodyPr/>
        <a:lstStyle/>
        <a:p>
          <a:endParaRPr lang="en-US"/>
        </a:p>
      </dgm:t>
    </dgm:pt>
    <dgm:pt modelId="{B0760A1D-D99C-41C1-9E37-43C9DF5E1B60}">
      <dgm:prSet/>
      <dgm:spPr/>
      <dgm:t>
        <a:bodyPr/>
        <a:lstStyle/>
        <a:p>
          <a:r>
            <a:rPr lang="en-US" dirty="0" err="1"/>
            <a:t>APS’s</a:t>
          </a:r>
          <a:r>
            <a:rPr lang="en-US" dirty="0"/>
            <a:t> Title IX Coordinator is Felisha Jackson. She can be reached at </a:t>
          </a:r>
          <a:r>
            <a:rPr lang="en-US" dirty="0">
              <a:highlight>
                <a:srgbClr val="FFFF00"/>
              </a:highlight>
              <a:hlinkClick xmlns:r="http://schemas.openxmlformats.org/officeDocument/2006/relationships" r:id="rId1"/>
            </a:rPr>
            <a:t>Felisha.jackson@atlanta.k12.ga.us</a:t>
          </a:r>
          <a:r>
            <a:rPr lang="en-US" dirty="0">
              <a:highlight>
                <a:srgbClr val="FFFF00"/>
              </a:highlight>
            </a:rPr>
            <a:t> </a:t>
          </a:r>
        </a:p>
      </dgm:t>
    </dgm:pt>
    <dgm:pt modelId="{BA1D8BA9-FC13-4B06-88F7-520D36E27893}" type="parTrans" cxnId="{C3AAA51F-B785-4468-976F-46C9FEA78FED}">
      <dgm:prSet/>
      <dgm:spPr/>
      <dgm:t>
        <a:bodyPr/>
        <a:lstStyle/>
        <a:p>
          <a:endParaRPr lang="en-US"/>
        </a:p>
      </dgm:t>
    </dgm:pt>
    <dgm:pt modelId="{5C9F45BD-9DD0-4E3A-B962-295AC498499B}" type="sibTrans" cxnId="{C3AAA51F-B785-4468-976F-46C9FEA78FED}">
      <dgm:prSet/>
      <dgm:spPr/>
      <dgm:t>
        <a:bodyPr/>
        <a:lstStyle/>
        <a:p>
          <a:endParaRPr lang="en-US"/>
        </a:p>
      </dgm:t>
    </dgm:pt>
    <dgm:pt modelId="{B46A21D6-81DD-4691-80A8-3FC56EF5E5A8}" type="pres">
      <dgm:prSet presAssocID="{5008E371-E418-4B36-AA35-5D0906F5BE79}" presName="Name0" presStyleCnt="0">
        <dgm:presLayoutVars>
          <dgm:dir/>
          <dgm:animLvl val="lvl"/>
          <dgm:resizeHandles val="exact"/>
        </dgm:presLayoutVars>
      </dgm:prSet>
      <dgm:spPr/>
    </dgm:pt>
    <dgm:pt modelId="{52CF976E-2A19-46D7-846F-A6AB3C832FAE}" type="pres">
      <dgm:prSet presAssocID="{B0760A1D-D99C-41C1-9E37-43C9DF5E1B60}" presName="boxAndChildren" presStyleCnt="0"/>
      <dgm:spPr/>
    </dgm:pt>
    <dgm:pt modelId="{6E2FC641-521E-4639-8306-16057D6AF5ED}" type="pres">
      <dgm:prSet presAssocID="{B0760A1D-D99C-41C1-9E37-43C9DF5E1B60}" presName="parentTextBox" presStyleLbl="node1" presStyleIdx="0" presStyleCnt="3"/>
      <dgm:spPr/>
    </dgm:pt>
    <dgm:pt modelId="{C289478B-36F5-48D9-BB45-6CE79889B4D9}" type="pres">
      <dgm:prSet presAssocID="{2E0DCD65-EE31-4761-A045-5DA350C6EBA4}" presName="sp" presStyleCnt="0"/>
      <dgm:spPr/>
    </dgm:pt>
    <dgm:pt modelId="{B821313C-3E80-475C-8B5E-92E2385A8344}" type="pres">
      <dgm:prSet presAssocID="{459A64C2-FA65-4056-8953-AC47CF74F71E}" presName="arrowAndChildren" presStyleCnt="0"/>
      <dgm:spPr/>
    </dgm:pt>
    <dgm:pt modelId="{B52BF938-3992-4969-9C2A-A55B225B4306}" type="pres">
      <dgm:prSet presAssocID="{459A64C2-FA65-4056-8953-AC47CF74F71E}" presName="parentTextArrow" presStyleLbl="node1" presStyleIdx="1" presStyleCnt="3"/>
      <dgm:spPr/>
    </dgm:pt>
    <dgm:pt modelId="{9343142D-96B5-4D99-9E9E-861735BC4299}" type="pres">
      <dgm:prSet presAssocID="{A2BEFF99-4F83-4C14-BBE9-A366F9689BF1}" presName="sp" presStyleCnt="0"/>
      <dgm:spPr/>
    </dgm:pt>
    <dgm:pt modelId="{5B402861-654A-4533-8F3B-CB92E628A2C6}" type="pres">
      <dgm:prSet presAssocID="{F979E9F4-07C2-484C-B63B-E4A969B88C2C}" presName="arrowAndChildren" presStyleCnt="0"/>
      <dgm:spPr/>
    </dgm:pt>
    <dgm:pt modelId="{9DD77936-DB9A-49D9-BFBC-DD62E53D4917}" type="pres">
      <dgm:prSet presAssocID="{F979E9F4-07C2-484C-B63B-E4A969B88C2C}" presName="parentTextArrow" presStyleLbl="node1" presStyleIdx="2" presStyleCnt="3"/>
      <dgm:spPr/>
    </dgm:pt>
  </dgm:ptLst>
  <dgm:cxnLst>
    <dgm:cxn modelId="{C3AAA51F-B785-4468-976F-46C9FEA78FED}" srcId="{5008E371-E418-4B36-AA35-5D0906F5BE79}" destId="{B0760A1D-D99C-41C1-9E37-43C9DF5E1B60}" srcOrd="2" destOrd="0" parTransId="{BA1D8BA9-FC13-4B06-88F7-520D36E27893}" sibTransId="{5C9F45BD-9DD0-4E3A-B962-295AC498499B}"/>
    <dgm:cxn modelId="{50136E33-3240-4768-B1EC-AF78CE6007E2}" srcId="{5008E371-E418-4B36-AA35-5D0906F5BE79}" destId="{459A64C2-FA65-4056-8953-AC47CF74F71E}" srcOrd="1" destOrd="0" parTransId="{620DEC3C-22C1-4A4D-B5F4-32DB85912C64}" sibTransId="{2E0DCD65-EE31-4761-A045-5DA350C6EBA4}"/>
    <dgm:cxn modelId="{21198042-5938-4C0E-8F4C-A36C77D55328}" type="presOf" srcId="{5008E371-E418-4B36-AA35-5D0906F5BE79}" destId="{B46A21D6-81DD-4691-80A8-3FC56EF5E5A8}" srcOrd="0" destOrd="0" presId="urn:microsoft.com/office/officeart/2005/8/layout/process4"/>
    <dgm:cxn modelId="{0F67037A-1996-4DDA-B340-B112B43E8BAC}" type="presOf" srcId="{F979E9F4-07C2-484C-B63B-E4A969B88C2C}" destId="{9DD77936-DB9A-49D9-BFBC-DD62E53D4917}" srcOrd="0" destOrd="0" presId="urn:microsoft.com/office/officeart/2005/8/layout/process4"/>
    <dgm:cxn modelId="{BB986C83-F3D6-4BC8-8458-11B163489212}" srcId="{5008E371-E418-4B36-AA35-5D0906F5BE79}" destId="{F979E9F4-07C2-484C-B63B-E4A969B88C2C}" srcOrd="0" destOrd="0" parTransId="{44227918-9524-4D7E-9AC7-FC4A43A83381}" sibTransId="{A2BEFF99-4F83-4C14-BBE9-A366F9689BF1}"/>
    <dgm:cxn modelId="{FF56AFCD-AF74-4A39-8505-BCC88C386DEB}" type="presOf" srcId="{459A64C2-FA65-4056-8953-AC47CF74F71E}" destId="{B52BF938-3992-4969-9C2A-A55B225B4306}" srcOrd="0" destOrd="0" presId="urn:microsoft.com/office/officeart/2005/8/layout/process4"/>
    <dgm:cxn modelId="{C48E20D1-7B2F-4276-AE9B-B4EEB39AE781}" type="presOf" srcId="{B0760A1D-D99C-41C1-9E37-43C9DF5E1B60}" destId="{6E2FC641-521E-4639-8306-16057D6AF5ED}" srcOrd="0" destOrd="0" presId="urn:microsoft.com/office/officeart/2005/8/layout/process4"/>
    <dgm:cxn modelId="{427F38DA-63F3-4B4B-9AEA-A46F86CF3FE6}" type="presParOf" srcId="{B46A21D6-81DD-4691-80A8-3FC56EF5E5A8}" destId="{52CF976E-2A19-46D7-846F-A6AB3C832FAE}" srcOrd="0" destOrd="0" presId="urn:microsoft.com/office/officeart/2005/8/layout/process4"/>
    <dgm:cxn modelId="{7FDE9373-3DF2-44F9-97A0-DD8DEB6F55E3}" type="presParOf" srcId="{52CF976E-2A19-46D7-846F-A6AB3C832FAE}" destId="{6E2FC641-521E-4639-8306-16057D6AF5ED}" srcOrd="0" destOrd="0" presId="urn:microsoft.com/office/officeart/2005/8/layout/process4"/>
    <dgm:cxn modelId="{07A52914-F732-42FA-859C-601241C4E21A}" type="presParOf" srcId="{B46A21D6-81DD-4691-80A8-3FC56EF5E5A8}" destId="{C289478B-36F5-48D9-BB45-6CE79889B4D9}" srcOrd="1" destOrd="0" presId="urn:microsoft.com/office/officeart/2005/8/layout/process4"/>
    <dgm:cxn modelId="{98830339-F124-4D27-81AB-B4720CD5A512}" type="presParOf" srcId="{B46A21D6-81DD-4691-80A8-3FC56EF5E5A8}" destId="{B821313C-3E80-475C-8B5E-92E2385A8344}" srcOrd="2" destOrd="0" presId="urn:microsoft.com/office/officeart/2005/8/layout/process4"/>
    <dgm:cxn modelId="{16ADA32F-FF4A-40DB-BB50-65EF28FBDE87}" type="presParOf" srcId="{B821313C-3E80-475C-8B5E-92E2385A8344}" destId="{B52BF938-3992-4969-9C2A-A55B225B4306}" srcOrd="0" destOrd="0" presId="urn:microsoft.com/office/officeart/2005/8/layout/process4"/>
    <dgm:cxn modelId="{08E7E7D0-315E-4A1A-B6C3-BE8DFD24045B}" type="presParOf" srcId="{B46A21D6-81DD-4691-80A8-3FC56EF5E5A8}" destId="{9343142D-96B5-4D99-9E9E-861735BC4299}" srcOrd="3" destOrd="0" presId="urn:microsoft.com/office/officeart/2005/8/layout/process4"/>
    <dgm:cxn modelId="{94B31396-6D8A-4138-9284-8E754C768720}" type="presParOf" srcId="{B46A21D6-81DD-4691-80A8-3FC56EF5E5A8}" destId="{5B402861-654A-4533-8F3B-CB92E628A2C6}" srcOrd="4" destOrd="0" presId="urn:microsoft.com/office/officeart/2005/8/layout/process4"/>
    <dgm:cxn modelId="{C865258B-5582-41D8-B0C8-987C74EDBD43}" type="presParOf" srcId="{5B402861-654A-4533-8F3B-CB92E628A2C6}" destId="{9DD77936-DB9A-49D9-BFBC-DD62E53D491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9BCD1B-E545-4E3B-AD45-EF3FC0411147}"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en-US"/>
        </a:p>
      </dgm:t>
    </dgm:pt>
    <dgm:pt modelId="{057ED8B0-8549-4430-99BA-49AD12093734}">
      <dgm:prSet custT="1"/>
      <dgm:spPr/>
      <dgm:t>
        <a:bodyPr/>
        <a:lstStyle/>
        <a:p>
          <a:r>
            <a:rPr lang="en-US" sz="1800" dirty="0"/>
            <a:t>Students with disabilities may be at an increased risk of experiencing sex discrimination or sex-based harassment, due in part to:</a:t>
          </a:r>
        </a:p>
      </dgm:t>
    </dgm:pt>
    <dgm:pt modelId="{F9CEF49D-E5D7-457B-B7E2-527EB7ABA927}" type="parTrans" cxnId="{1A178C94-BAD9-4B65-96BD-065156A6B28D}">
      <dgm:prSet/>
      <dgm:spPr/>
      <dgm:t>
        <a:bodyPr/>
        <a:lstStyle/>
        <a:p>
          <a:endParaRPr lang="en-US"/>
        </a:p>
      </dgm:t>
    </dgm:pt>
    <dgm:pt modelId="{073E3CBE-7DF7-4D74-981F-EC45B9C286CB}" type="sibTrans" cxnId="{1A178C94-BAD9-4B65-96BD-065156A6B28D}">
      <dgm:prSet/>
      <dgm:spPr/>
      <dgm:t>
        <a:bodyPr/>
        <a:lstStyle/>
        <a:p>
          <a:endParaRPr lang="en-US"/>
        </a:p>
      </dgm:t>
    </dgm:pt>
    <dgm:pt modelId="{985B3377-8EF0-4406-A4B3-F1AD38F6E597}">
      <dgm:prSet custT="1"/>
      <dgm:spPr/>
      <dgm:t>
        <a:bodyPr/>
        <a:lstStyle/>
        <a:p>
          <a:r>
            <a:rPr lang="en-US" sz="2000" dirty="0"/>
            <a:t>Communication barriers that prevent giving consent and disclosing abuse;</a:t>
          </a:r>
        </a:p>
      </dgm:t>
    </dgm:pt>
    <dgm:pt modelId="{92D3C3D2-4BC3-45D6-B791-8799960FA092}" type="parTrans" cxnId="{9C2CFAE2-179C-4A18-99C2-C455A7F0B6A4}">
      <dgm:prSet/>
      <dgm:spPr/>
      <dgm:t>
        <a:bodyPr/>
        <a:lstStyle/>
        <a:p>
          <a:endParaRPr lang="en-US"/>
        </a:p>
      </dgm:t>
    </dgm:pt>
    <dgm:pt modelId="{EFE45CE8-1D00-4682-9E58-7DC6FAF18A6D}" type="sibTrans" cxnId="{9C2CFAE2-179C-4A18-99C2-C455A7F0B6A4}">
      <dgm:prSet/>
      <dgm:spPr/>
      <dgm:t>
        <a:bodyPr/>
        <a:lstStyle/>
        <a:p>
          <a:endParaRPr lang="en-US"/>
        </a:p>
      </dgm:t>
    </dgm:pt>
    <dgm:pt modelId="{B4349725-E951-44C6-98A0-34725D5AC5CA}">
      <dgm:prSet custT="1"/>
      <dgm:spPr/>
      <dgm:t>
        <a:bodyPr/>
        <a:lstStyle/>
        <a:p>
          <a:r>
            <a:rPr lang="en-US" sz="2000" dirty="0"/>
            <a:t>Potential decreased capacity to consent to sexual activity;</a:t>
          </a:r>
        </a:p>
      </dgm:t>
    </dgm:pt>
    <dgm:pt modelId="{AE5BBFB9-9F71-4EF7-81A9-861BFC802EB0}" type="parTrans" cxnId="{A323DAF9-1433-4BF5-8229-3FCD77262085}">
      <dgm:prSet/>
      <dgm:spPr/>
      <dgm:t>
        <a:bodyPr/>
        <a:lstStyle/>
        <a:p>
          <a:endParaRPr lang="en-US"/>
        </a:p>
      </dgm:t>
    </dgm:pt>
    <dgm:pt modelId="{6FDFA195-8F2B-413F-9A82-3BF44DD077D9}" type="sibTrans" cxnId="{A323DAF9-1433-4BF5-8229-3FCD77262085}">
      <dgm:prSet/>
      <dgm:spPr/>
      <dgm:t>
        <a:bodyPr/>
        <a:lstStyle/>
        <a:p>
          <a:endParaRPr lang="en-US"/>
        </a:p>
      </dgm:t>
    </dgm:pt>
    <dgm:pt modelId="{81A5190B-F62F-46FA-A726-7B9B800F0E54}">
      <dgm:prSet custT="1"/>
      <dgm:spPr/>
      <dgm:t>
        <a:bodyPr/>
        <a:lstStyle/>
        <a:p>
          <a:r>
            <a:rPr lang="en-US" sz="2000" dirty="0"/>
            <a:t>Limited sexual education and knowledge;</a:t>
          </a:r>
        </a:p>
      </dgm:t>
    </dgm:pt>
    <dgm:pt modelId="{236583AD-A0D2-4F94-BAC0-50F20F3B222B}" type="parTrans" cxnId="{27077D4F-1A21-4006-AF97-4B49CFB9EE97}">
      <dgm:prSet/>
      <dgm:spPr/>
      <dgm:t>
        <a:bodyPr/>
        <a:lstStyle/>
        <a:p>
          <a:endParaRPr lang="en-US"/>
        </a:p>
      </dgm:t>
    </dgm:pt>
    <dgm:pt modelId="{F43A6EA7-B3B5-4696-B27C-099EB143C999}" type="sibTrans" cxnId="{27077D4F-1A21-4006-AF97-4B49CFB9EE97}">
      <dgm:prSet/>
      <dgm:spPr/>
      <dgm:t>
        <a:bodyPr/>
        <a:lstStyle/>
        <a:p>
          <a:endParaRPr lang="en-US"/>
        </a:p>
      </dgm:t>
    </dgm:pt>
    <dgm:pt modelId="{7F8D9602-AF21-4870-A650-4027C1D6B314}">
      <dgm:prSet custT="1"/>
      <dgm:spPr/>
      <dgm:t>
        <a:bodyPr/>
        <a:lstStyle/>
        <a:p>
          <a:r>
            <a:rPr lang="en-US" sz="2000" dirty="0"/>
            <a:t>Increased personal care needs requiring close contact.</a:t>
          </a:r>
        </a:p>
      </dgm:t>
    </dgm:pt>
    <dgm:pt modelId="{DC69F0ED-7608-4AB8-B139-A1F3945A0762}" type="parTrans" cxnId="{09D19F42-9072-4608-B9A3-9D9BFB150A41}">
      <dgm:prSet/>
      <dgm:spPr/>
      <dgm:t>
        <a:bodyPr/>
        <a:lstStyle/>
        <a:p>
          <a:endParaRPr lang="en-US"/>
        </a:p>
      </dgm:t>
    </dgm:pt>
    <dgm:pt modelId="{34A80168-15D4-401E-900F-774D6FB39012}" type="sibTrans" cxnId="{09D19F42-9072-4608-B9A3-9D9BFB150A41}">
      <dgm:prSet/>
      <dgm:spPr/>
      <dgm:t>
        <a:bodyPr/>
        <a:lstStyle/>
        <a:p>
          <a:endParaRPr lang="en-US"/>
        </a:p>
      </dgm:t>
    </dgm:pt>
    <dgm:pt modelId="{B017C783-7845-4A28-84CA-C0F7614A3091}">
      <dgm:prSet custT="1"/>
      <dgm:spPr/>
      <dgm:t>
        <a:bodyPr/>
        <a:lstStyle/>
        <a:p>
          <a:r>
            <a:rPr lang="en-US" sz="1500" dirty="0"/>
            <a:t>Students traveling on Special Education busses or in in Special Education classrooms are not inherently or automatically safer than those students on General Education busses or in General Education classrooms.</a:t>
          </a:r>
        </a:p>
      </dgm:t>
    </dgm:pt>
    <dgm:pt modelId="{02E33225-823C-4DE6-B03B-95334B0EC8E2}" type="parTrans" cxnId="{1F230FE0-4DD5-42DE-A46A-016010AD12E9}">
      <dgm:prSet/>
      <dgm:spPr/>
      <dgm:t>
        <a:bodyPr/>
        <a:lstStyle/>
        <a:p>
          <a:endParaRPr lang="en-US"/>
        </a:p>
      </dgm:t>
    </dgm:pt>
    <dgm:pt modelId="{0FC35680-D502-4F4E-BC96-F1971A9648D3}" type="sibTrans" cxnId="{1F230FE0-4DD5-42DE-A46A-016010AD12E9}">
      <dgm:prSet/>
      <dgm:spPr/>
      <dgm:t>
        <a:bodyPr/>
        <a:lstStyle/>
        <a:p>
          <a:endParaRPr lang="en-US"/>
        </a:p>
      </dgm:t>
    </dgm:pt>
    <dgm:pt modelId="{02B2EF26-988A-4F50-9CCA-09CEB0FA61FF}" type="pres">
      <dgm:prSet presAssocID="{059BCD1B-E545-4E3B-AD45-EF3FC0411147}" presName="diagram" presStyleCnt="0">
        <dgm:presLayoutVars>
          <dgm:chPref val="1"/>
          <dgm:dir/>
          <dgm:animOne val="branch"/>
          <dgm:animLvl val="lvl"/>
          <dgm:resizeHandles val="exact"/>
        </dgm:presLayoutVars>
      </dgm:prSet>
      <dgm:spPr/>
    </dgm:pt>
    <dgm:pt modelId="{45D988A5-1E55-4B0D-BBE1-CEE6357AC9B7}" type="pres">
      <dgm:prSet presAssocID="{057ED8B0-8549-4430-99BA-49AD12093734}" presName="root1" presStyleCnt="0"/>
      <dgm:spPr/>
    </dgm:pt>
    <dgm:pt modelId="{9BDF7782-DEA9-48F4-96B1-F6EFF69CEE2F}" type="pres">
      <dgm:prSet presAssocID="{057ED8B0-8549-4430-99BA-49AD12093734}" presName="LevelOneTextNode" presStyleLbl="node0" presStyleIdx="0" presStyleCnt="2" custScaleX="120336" custScaleY="145117">
        <dgm:presLayoutVars>
          <dgm:chPref val="3"/>
        </dgm:presLayoutVars>
      </dgm:prSet>
      <dgm:spPr/>
    </dgm:pt>
    <dgm:pt modelId="{0D3B4B3A-3DAB-403E-B64F-3AAD1375AD6B}" type="pres">
      <dgm:prSet presAssocID="{057ED8B0-8549-4430-99BA-49AD12093734}" presName="level2hierChild" presStyleCnt="0"/>
      <dgm:spPr/>
    </dgm:pt>
    <dgm:pt modelId="{460CD2B2-2FB7-49EA-AC54-E989B17A06F4}" type="pres">
      <dgm:prSet presAssocID="{92D3C3D2-4BC3-45D6-B791-8799960FA092}" presName="conn2-1" presStyleLbl="parChTrans1D2" presStyleIdx="0" presStyleCnt="4"/>
      <dgm:spPr/>
    </dgm:pt>
    <dgm:pt modelId="{2E59BDD6-0F13-406C-BB9B-0605A861303B}" type="pres">
      <dgm:prSet presAssocID="{92D3C3D2-4BC3-45D6-B791-8799960FA092}" presName="connTx" presStyleLbl="parChTrans1D2" presStyleIdx="0" presStyleCnt="4"/>
      <dgm:spPr/>
    </dgm:pt>
    <dgm:pt modelId="{B4AF4A7C-2843-4122-9254-04FFFE10A9B3}" type="pres">
      <dgm:prSet presAssocID="{985B3377-8EF0-4406-A4B3-F1AD38F6E597}" presName="root2" presStyleCnt="0"/>
      <dgm:spPr/>
    </dgm:pt>
    <dgm:pt modelId="{DFF3651D-0A24-4410-A6E3-68AE146E31B2}" type="pres">
      <dgm:prSet presAssocID="{985B3377-8EF0-4406-A4B3-F1AD38F6E597}" presName="LevelTwoTextNode" presStyleLbl="node2" presStyleIdx="0" presStyleCnt="4">
        <dgm:presLayoutVars>
          <dgm:chPref val="3"/>
        </dgm:presLayoutVars>
      </dgm:prSet>
      <dgm:spPr/>
    </dgm:pt>
    <dgm:pt modelId="{70B65D90-D242-4407-9BCE-56F88B1D9AEF}" type="pres">
      <dgm:prSet presAssocID="{985B3377-8EF0-4406-A4B3-F1AD38F6E597}" presName="level3hierChild" presStyleCnt="0"/>
      <dgm:spPr/>
    </dgm:pt>
    <dgm:pt modelId="{080D552D-6DE2-4E6D-8C9B-018EB57D90CB}" type="pres">
      <dgm:prSet presAssocID="{AE5BBFB9-9F71-4EF7-81A9-861BFC802EB0}" presName="conn2-1" presStyleLbl="parChTrans1D2" presStyleIdx="1" presStyleCnt="4"/>
      <dgm:spPr/>
    </dgm:pt>
    <dgm:pt modelId="{8D4B566B-D1DE-454B-9EC0-38241E3E4E34}" type="pres">
      <dgm:prSet presAssocID="{AE5BBFB9-9F71-4EF7-81A9-861BFC802EB0}" presName="connTx" presStyleLbl="parChTrans1D2" presStyleIdx="1" presStyleCnt="4"/>
      <dgm:spPr/>
    </dgm:pt>
    <dgm:pt modelId="{8D68D7ED-2BD8-44D8-94CE-F67312507DAB}" type="pres">
      <dgm:prSet presAssocID="{B4349725-E951-44C6-98A0-34725D5AC5CA}" presName="root2" presStyleCnt="0"/>
      <dgm:spPr/>
    </dgm:pt>
    <dgm:pt modelId="{DDD60AA5-FD81-46D3-9816-937F35771099}" type="pres">
      <dgm:prSet presAssocID="{B4349725-E951-44C6-98A0-34725D5AC5CA}" presName="LevelTwoTextNode" presStyleLbl="node2" presStyleIdx="1" presStyleCnt="4">
        <dgm:presLayoutVars>
          <dgm:chPref val="3"/>
        </dgm:presLayoutVars>
      </dgm:prSet>
      <dgm:spPr/>
    </dgm:pt>
    <dgm:pt modelId="{BAF76B8D-732E-4492-AAFA-C01D1D1AF155}" type="pres">
      <dgm:prSet presAssocID="{B4349725-E951-44C6-98A0-34725D5AC5CA}" presName="level3hierChild" presStyleCnt="0"/>
      <dgm:spPr/>
    </dgm:pt>
    <dgm:pt modelId="{4097814E-F7F1-46A1-B67F-096BDB76C540}" type="pres">
      <dgm:prSet presAssocID="{236583AD-A0D2-4F94-BAC0-50F20F3B222B}" presName="conn2-1" presStyleLbl="parChTrans1D2" presStyleIdx="2" presStyleCnt="4"/>
      <dgm:spPr/>
    </dgm:pt>
    <dgm:pt modelId="{C1E59E5A-B5C7-407A-95EA-94AA426BAF73}" type="pres">
      <dgm:prSet presAssocID="{236583AD-A0D2-4F94-BAC0-50F20F3B222B}" presName="connTx" presStyleLbl="parChTrans1D2" presStyleIdx="2" presStyleCnt="4"/>
      <dgm:spPr/>
    </dgm:pt>
    <dgm:pt modelId="{B605BA98-C250-49FE-B965-6883E2F7A399}" type="pres">
      <dgm:prSet presAssocID="{81A5190B-F62F-46FA-A726-7B9B800F0E54}" presName="root2" presStyleCnt="0"/>
      <dgm:spPr/>
    </dgm:pt>
    <dgm:pt modelId="{7EC0F192-2057-4782-933A-EB440309BB9A}" type="pres">
      <dgm:prSet presAssocID="{81A5190B-F62F-46FA-A726-7B9B800F0E54}" presName="LevelTwoTextNode" presStyleLbl="node2" presStyleIdx="2" presStyleCnt="4">
        <dgm:presLayoutVars>
          <dgm:chPref val="3"/>
        </dgm:presLayoutVars>
      </dgm:prSet>
      <dgm:spPr/>
    </dgm:pt>
    <dgm:pt modelId="{94E274E1-0AC1-4C2F-A09A-18860CE1317A}" type="pres">
      <dgm:prSet presAssocID="{81A5190B-F62F-46FA-A726-7B9B800F0E54}" presName="level3hierChild" presStyleCnt="0"/>
      <dgm:spPr/>
    </dgm:pt>
    <dgm:pt modelId="{FD6B8A58-A167-4B48-9F0F-D712B933D4F4}" type="pres">
      <dgm:prSet presAssocID="{DC69F0ED-7608-4AB8-B139-A1F3945A0762}" presName="conn2-1" presStyleLbl="parChTrans1D2" presStyleIdx="3" presStyleCnt="4"/>
      <dgm:spPr/>
    </dgm:pt>
    <dgm:pt modelId="{182547CC-68DA-4C67-B131-AA6033173DE1}" type="pres">
      <dgm:prSet presAssocID="{DC69F0ED-7608-4AB8-B139-A1F3945A0762}" presName="connTx" presStyleLbl="parChTrans1D2" presStyleIdx="3" presStyleCnt="4"/>
      <dgm:spPr/>
    </dgm:pt>
    <dgm:pt modelId="{B1F3AD86-DF94-4287-917D-6801D8660E12}" type="pres">
      <dgm:prSet presAssocID="{7F8D9602-AF21-4870-A650-4027C1D6B314}" presName="root2" presStyleCnt="0"/>
      <dgm:spPr/>
    </dgm:pt>
    <dgm:pt modelId="{A82911A2-3E6E-444F-B736-48BA971BE5B8}" type="pres">
      <dgm:prSet presAssocID="{7F8D9602-AF21-4870-A650-4027C1D6B314}" presName="LevelTwoTextNode" presStyleLbl="node2" presStyleIdx="3" presStyleCnt="4">
        <dgm:presLayoutVars>
          <dgm:chPref val="3"/>
        </dgm:presLayoutVars>
      </dgm:prSet>
      <dgm:spPr/>
    </dgm:pt>
    <dgm:pt modelId="{746E70A2-FA9A-4076-9B7F-B8CD185D1A07}" type="pres">
      <dgm:prSet presAssocID="{7F8D9602-AF21-4870-A650-4027C1D6B314}" presName="level3hierChild" presStyleCnt="0"/>
      <dgm:spPr/>
    </dgm:pt>
    <dgm:pt modelId="{28C72E85-D085-4EB6-876F-5BE0B54630AC}" type="pres">
      <dgm:prSet presAssocID="{B017C783-7845-4A28-84CA-C0F7614A3091}" presName="root1" presStyleCnt="0"/>
      <dgm:spPr/>
    </dgm:pt>
    <dgm:pt modelId="{1B8F0B78-0389-43AD-AF1A-3185474258EE}" type="pres">
      <dgm:prSet presAssocID="{B017C783-7845-4A28-84CA-C0F7614A3091}" presName="LevelOneTextNode" presStyleLbl="node0" presStyleIdx="1" presStyleCnt="2" custScaleX="117917" custScaleY="109066">
        <dgm:presLayoutVars>
          <dgm:chPref val="3"/>
        </dgm:presLayoutVars>
      </dgm:prSet>
      <dgm:spPr/>
    </dgm:pt>
    <dgm:pt modelId="{C7DEB466-E252-4043-968E-3FFBF70868A4}" type="pres">
      <dgm:prSet presAssocID="{B017C783-7845-4A28-84CA-C0F7614A3091}" presName="level2hierChild" presStyleCnt="0"/>
      <dgm:spPr/>
    </dgm:pt>
  </dgm:ptLst>
  <dgm:cxnLst>
    <dgm:cxn modelId="{F607611A-6305-47AD-91C5-AABACC0B379D}" type="presOf" srcId="{059BCD1B-E545-4E3B-AD45-EF3FC0411147}" destId="{02B2EF26-988A-4F50-9CCA-09CEB0FA61FF}" srcOrd="0" destOrd="0" presId="urn:microsoft.com/office/officeart/2005/8/layout/hierarchy2"/>
    <dgm:cxn modelId="{B22B101F-73FC-4751-A6C6-F466DCABADED}" type="presOf" srcId="{AE5BBFB9-9F71-4EF7-81A9-861BFC802EB0}" destId="{8D4B566B-D1DE-454B-9EC0-38241E3E4E34}" srcOrd="1" destOrd="0" presId="urn:microsoft.com/office/officeart/2005/8/layout/hierarchy2"/>
    <dgm:cxn modelId="{07FDA732-E3C6-4D02-AAF6-705EDDFE1DC6}" type="presOf" srcId="{DC69F0ED-7608-4AB8-B139-A1F3945A0762}" destId="{182547CC-68DA-4C67-B131-AA6033173DE1}" srcOrd="1" destOrd="0" presId="urn:microsoft.com/office/officeart/2005/8/layout/hierarchy2"/>
    <dgm:cxn modelId="{8E92AA34-51FF-4661-81D6-54D9002C46F8}" type="presOf" srcId="{DC69F0ED-7608-4AB8-B139-A1F3945A0762}" destId="{FD6B8A58-A167-4B48-9F0F-D712B933D4F4}" srcOrd="0" destOrd="0" presId="urn:microsoft.com/office/officeart/2005/8/layout/hierarchy2"/>
    <dgm:cxn modelId="{9AB64935-9000-4CDF-B884-294FABEB2AED}" type="presOf" srcId="{B017C783-7845-4A28-84CA-C0F7614A3091}" destId="{1B8F0B78-0389-43AD-AF1A-3185474258EE}" srcOrd="0" destOrd="0" presId="urn:microsoft.com/office/officeart/2005/8/layout/hierarchy2"/>
    <dgm:cxn modelId="{09D19F42-9072-4608-B9A3-9D9BFB150A41}" srcId="{057ED8B0-8549-4430-99BA-49AD12093734}" destId="{7F8D9602-AF21-4870-A650-4027C1D6B314}" srcOrd="3" destOrd="0" parTransId="{DC69F0ED-7608-4AB8-B139-A1F3945A0762}" sibTransId="{34A80168-15D4-401E-900F-774D6FB39012}"/>
    <dgm:cxn modelId="{9D3E7B64-8355-447E-885F-8F763E80E9B6}" type="presOf" srcId="{92D3C3D2-4BC3-45D6-B791-8799960FA092}" destId="{2E59BDD6-0F13-406C-BB9B-0605A861303B}" srcOrd="1" destOrd="0" presId="urn:microsoft.com/office/officeart/2005/8/layout/hierarchy2"/>
    <dgm:cxn modelId="{44CCC065-5826-4E04-BA22-0DE4E5DDBBCA}" type="presOf" srcId="{236583AD-A0D2-4F94-BAC0-50F20F3B222B}" destId="{4097814E-F7F1-46A1-B67F-096BDB76C540}" srcOrd="0" destOrd="0" presId="urn:microsoft.com/office/officeart/2005/8/layout/hierarchy2"/>
    <dgm:cxn modelId="{23D04769-D1CF-4DAC-939F-AB39F94FCE6F}" type="presOf" srcId="{985B3377-8EF0-4406-A4B3-F1AD38F6E597}" destId="{DFF3651D-0A24-4410-A6E3-68AE146E31B2}" srcOrd="0" destOrd="0" presId="urn:microsoft.com/office/officeart/2005/8/layout/hierarchy2"/>
    <dgm:cxn modelId="{27077D4F-1A21-4006-AF97-4B49CFB9EE97}" srcId="{057ED8B0-8549-4430-99BA-49AD12093734}" destId="{81A5190B-F62F-46FA-A726-7B9B800F0E54}" srcOrd="2" destOrd="0" parTransId="{236583AD-A0D2-4F94-BAC0-50F20F3B222B}" sibTransId="{F43A6EA7-B3B5-4696-B27C-099EB143C999}"/>
    <dgm:cxn modelId="{66077B93-1D56-438F-8B1E-7BCC7860CE9E}" type="presOf" srcId="{81A5190B-F62F-46FA-A726-7B9B800F0E54}" destId="{7EC0F192-2057-4782-933A-EB440309BB9A}" srcOrd="0" destOrd="0" presId="urn:microsoft.com/office/officeart/2005/8/layout/hierarchy2"/>
    <dgm:cxn modelId="{1A178C94-BAD9-4B65-96BD-065156A6B28D}" srcId="{059BCD1B-E545-4E3B-AD45-EF3FC0411147}" destId="{057ED8B0-8549-4430-99BA-49AD12093734}" srcOrd="0" destOrd="0" parTransId="{F9CEF49D-E5D7-457B-B7E2-527EB7ABA927}" sibTransId="{073E3CBE-7DF7-4D74-981F-EC45B9C286CB}"/>
    <dgm:cxn modelId="{5FCEC8CC-3DF6-493C-9C29-CEF6BC72F475}" type="presOf" srcId="{AE5BBFB9-9F71-4EF7-81A9-861BFC802EB0}" destId="{080D552D-6DE2-4E6D-8C9B-018EB57D90CB}" srcOrd="0" destOrd="0" presId="urn:microsoft.com/office/officeart/2005/8/layout/hierarchy2"/>
    <dgm:cxn modelId="{29ADBACE-5733-4EFB-AE7B-0B8351EA7712}" type="presOf" srcId="{057ED8B0-8549-4430-99BA-49AD12093734}" destId="{9BDF7782-DEA9-48F4-96B1-F6EFF69CEE2F}" srcOrd="0" destOrd="0" presId="urn:microsoft.com/office/officeart/2005/8/layout/hierarchy2"/>
    <dgm:cxn modelId="{1F230FE0-4DD5-42DE-A46A-016010AD12E9}" srcId="{059BCD1B-E545-4E3B-AD45-EF3FC0411147}" destId="{B017C783-7845-4A28-84CA-C0F7614A3091}" srcOrd="1" destOrd="0" parTransId="{02E33225-823C-4DE6-B03B-95334B0EC8E2}" sibTransId="{0FC35680-D502-4F4E-BC96-F1971A9648D3}"/>
    <dgm:cxn modelId="{54E621E2-7AF7-4B8A-B815-E9C469067360}" type="presOf" srcId="{B4349725-E951-44C6-98A0-34725D5AC5CA}" destId="{DDD60AA5-FD81-46D3-9816-937F35771099}" srcOrd="0" destOrd="0" presId="urn:microsoft.com/office/officeart/2005/8/layout/hierarchy2"/>
    <dgm:cxn modelId="{9C2CFAE2-179C-4A18-99C2-C455A7F0B6A4}" srcId="{057ED8B0-8549-4430-99BA-49AD12093734}" destId="{985B3377-8EF0-4406-A4B3-F1AD38F6E597}" srcOrd="0" destOrd="0" parTransId="{92D3C3D2-4BC3-45D6-B791-8799960FA092}" sibTransId="{EFE45CE8-1D00-4682-9E58-7DC6FAF18A6D}"/>
    <dgm:cxn modelId="{B52E80E3-3A9C-4953-BC70-66A08C98ADA7}" type="presOf" srcId="{92D3C3D2-4BC3-45D6-B791-8799960FA092}" destId="{460CD2B2-2FB7-49EA-AC54-E989B17A06F4}" srcOrd="0" destOrd="0" presId="urn:microsoft.com/office/officeart/2005/8/layout/hierarchy2"/>
    <dgm:cxn modelId="{680249ED-D7C1-4AF3-8EE7-965DAEC4316E}" type="presOf" srcId="{7F8D9602-AF21-4870-A650-4027C1D6B314}" destId="{A82911A2-3E6E-444F-B736-48BA971BE5B8}" srcOrd="0" destOrd="0" presId="urn:microsoft.com/office/officeart/2005/8/layout/hierarchy2"/>
    <dgm:cxn modelId="{28EBB2F7-45E2-4B5B-A919-2C7DC5D764C7}" type="presOf" srcId="{236583AD-A0D2-4F94-BAC0-50F20F3B222B}" destId="{C1E59E5A-B5C7-407A-95EA-94AA426BAF73}" srcOrd="1" destOrd="0" presId="urn:microsoft.com/office/officeart/2005/8/layout/hierarchy2"/>
    <dgm:cxn modelId="{A323DAF9-1433-4BF5-8229-3FCD77262085}" srcId="{057ED8B0-8549-4430-99BA-49AD12093734}" destId="{B4349725-E951-44C6-98A0-34725D5AC5CA}" srcOrd="1" destOrd="0" parTransId="{AE5BBFB9-9F71-4EF7-81A9-861BFC802EB0}" sibTransId="{6FDFA195-8F2B-413F-9A82-3BF44DD077D9}"/>
    <dgm:cxn modelId="{F11E7D69-49BD-4C13-AF12-A0754FF7FD78}" type="presParOf" srcId="{02B2EF26-988A-4F50-9CCA-09CEB0FA61FF}" destId="{45D988A5-1E55-4B0D-BBE1-CEE6357AC9B7}" srcOrd="0" destOrd="0" presId="urn:microsoft.com/office/officeart/2005/8/layout/hierarchy2"/>
    <dgm:cxn modelId="{CAD6735E-93F3-46CC-8B8A-7A90CF0D8901}" type="presParOf" srcId="{45D988A5-1E55-4B0D-BBE1-CEE6357AC9B7}" destId="{9BDF7782-DEA9-48F4-96B1-F6EFF69CEE2F}" srcOrd="0" destOrd="0" presId="urn:microsoft.com/office/officeart/2005/8/layout/hierarchy2"/>
    <dgm:cxn modelId="{3F9D1981-B729-4A25-80A4-8F14F8BF7DF5}" type="presParOf" srcId="{45D988A5-1E55-4B0D-BBE1-CEE6357AC9B7}" destId="{0D3B4B3A-3DAB-403E-B64F-3AAD1375AD6B}" srcOrd="1" destOrd="0" presId="urn:microsoft.com/office/officeart/2005/8/layout/hierarchy2"/>
    <dgm:cxn modelId="{40186CC7-0050-4001-8B7A-161810EC6F00}" type="presParOf" srcId="{0D3B4B3A-3DAB-403E-B64F-3AAD1375AD6B}" destId="{460CD2B2-2FB7-49EA-AC54-E989B17A06F4}" srcOrd="0" destOrd="0" presId="urn:microsoft.com/office/officeart/2005/8/layout/hierarchy2"/>
    <dgm:cxn modelId="{390F2C3B-AD6A-4F80-BAB2-22A924A96E42}" type="presParOf" srcId="{460CD2B2-2FB7-49EA-AC54-E989B17A06F4}" destId="{2E59BDD6-0F13-406C-BB9B-0605A861303B}" srcOrd="0" destOrd="0" presId="urn:microsoft.com/office/officeart/2005/8/layout/hierarchy2"/>
    <dgm:cxn modelId="{BD13ED96-C46A-4DF3-A471-4CF46EA564DD}" type="presParOf" srcId="{0D3B4B3A-3DAB-403E-B64F-3AAD1375AD6B}" destId="{B4AF4A7C-2843-4122-9254-04FFFE10A9B3}" srcOrd="1" destOrd="0" presId="urn:microsoft.com/office/officeart/2005/8/layout/hierarchy2"/>
    <dgm:cxn modelId="{3F6D7E7E-C341-4321-80FD-12E9FAB1FAD1}" type="presParOf" srcId="{B4AF4A7C-2843-4122-9254-04FFFE10A9B3}" destId="{DFF3651D-0A24-4410-A6E3-68AE146E31B2}" srcOrd="0" destOrd="0" presId="urn:microsoft.com/office/officeart/2005/8/layout/hierarchy2"/>
    <dgm:cxn modelId="{0E91EDD8-24E9-417F-AA3A-8D13C11571A5}" type="presParOf" srcId="{B4AF4A7C-2843-4122-9254-04FFFE10A9B3}" destId="{70B65D90-D242-4407-9BCE-56F88B1D9AEF}" srcOrd="1" destOrd="0" presId="urn:microsoft.com/office/officeart/2005/8/layout/hierarchy2"/>
    <dgm:cxn modelId="{1CADFC60-5070-4361-BD55-F2A1172656EE}" type="presParOf" srcId="{0D3B4B3A-3DAB-403E-B64F-3AAD1375AD6B}" destId="{080D552D-6DE2-4E6D-8C9B-018EB57D90CB}" srcOrd="2" destOrd="0" presId="urn:microsoft.com/office/officeart/2005/8/layout/hierarchy2"/>
    <dgm:cxn modelId="{42A01043-5391-4FB6-A890-1DBBEE9E73CE}" type="presParOf" srcId="{080D552D-6DE2-4E6D-8C9B-018EB57D90CB}" destId="{8D4B566B-D1DE-454B-9EC0-38241E3E4E34}" srcOrd="0" destOrd="0" presId="urn:microsoft.com/office/officeart/2005/8/layout/hierarchy2"/>
    <dgm:cxn modelId="{28EB74D6-DA6C-4CF0-BF24-DA8B9360062F}" type="presParOf" srcId="{0D3B4B3A-3DAB-403E-B64F-3AAD1375AD6B}" destId="{8D68D7ED-2BD8-44D8-94CE-F67312507DAB}" srcOrd="3" destOrd="0" presId="urn:microsoft.com/office/officeart/2005/8/layout/hierarchy2"/>
    <dgm:cxn modelId="{0595F75E-4231-4850-91CE-E3E4F5F31962}" type="presParOf" srcId="{8D68D7ED-2BD8-44D8-94CE-F67312507DAB}" destId="{DDD60AA5-FD81-46D3-9816-937F35771099}" srcOrd="0" destOrd="0" presId="urn:microsoft.com/office/officeart/2005/8/layout/hierarchy2"/>
    <dgm:cxn modelId="{E740BFBC-6E72-4586-A34F-50BB40FACD15}" type="presParOf" srcId="{8D68D7ED-2BD8-44D8-94CE-F67312507DAB}" destId="{BAF76B8D-732E-4492-AAFA-C01D1D1AF155}" srcOrd="1" destOrd="0" presId="urn:microsoft.com/office/officeart/2005/8/layout/hierarchy2"/>
    <dgm:cxn modelId="{39D881DB-1821-4D2D-AB84-1F684EE50D01}" type="presParOf" srcId="{0D3B4B3A-3DAB-403E-B64F-3AAD1375AD6B}" destId="{4097814E-F7F1-46A1-B67F-096BDB76C540}" srcOrd="4" destOrd="0" presId="urn:microsoft.com/office/officeart/2005/8/layout/hierarchy2"/>
    <dgm:cxn modelId="{78F1634A-3D77-4F6B-8A65-4D890DA1DDF5}" type="presParOf" srcId="{4097814E-F7F1-46A1-B67F-096BDB76C540}" destId="{C1E59E5A-B5C7-407A-95EA-94AA426BAF73}" srcOrd="0" destOrd="0" presId="urn:microsoft.com/office/officeart/2005/8/layout/hierarchy2"/>
    <dgm:cxn modelId="{3179C0E0-C9D8-4C17-A17B-93B058C8778B}" type="presParOf" srcId="{0D3B4B3A-3DAB-403E-B64F-3AAD1375AD6B}" destId="{B605BA98-C250-49FE-B965-6883E2F7A399}" srcOrd="5" destOrd="0" presId="urn:microsoft.com/office/officeart/2005/8/layout/hierarchy2"/>
    <dgm:cxn modelId="{79C0F426-278A-4A4E-B9BA-462743801A14}" type="presParOf" srcId="{B605BA98-C250-49FE-B965-6883E2F7A399}" destId="{7EC0F192-2057-4782-933A-EB440309BB9A}" srcOrd="0" destOrd="0" presId="urn:microsoft.com/office/officeart/2005/8/layout/hierarchy2"/>
    <dgm:cxn modelId="{ABF6C6AE-78AB-4056-8FD9-D80456CAA834}" type="presParOf" srcId="{B605BA98-C250-49FE-B965-6883E2F7A399}" destId="{94E274E1-0AC1-4C2F-A09A-18860CE1317A}" srcOrd="1" destOrd="0" presId="urn:microsoft.com/office/officeart/2005/8/layout/hierarchy2"/>
    <dgm:cxn modelId="{952C19D5-6335-4244-9627-437182FE5D6B}" type="presParOf" srcId="{0D3B4B3A-3DAB-403E-B64F-3AAD1375AD6B}" destId="{FD6B8A58-A167-4B48-9F0F-D712B933D4F4}" srcOrd="6" destOrd="0" presId="urn:microsoft.com/office/officeart/2005/8/layout/hierarchy2"/>
    <dgm:cxn modelId="{AF5521BF-8426-4695-9DCD-31E1D663F313}" type="presParOf" srcId="{FD6B8A58-A167-4B48-9F0F-D712B933D4F4}" destId="{182547CC-68DA-4C67-B131-AA6033173DE1}" srcOrd="0" destOrd="0" presId="urn:microsoft.com/office/officeart/2005/8/layout/hierarchy2"/>
    <dgm:cxn modelId="{BC8D0B38-A57B-424B-A578-D901470F988A}" type="presParOf" srcId="{0D3B4B3A-3DAB-403E-B64F-3AAD1375AD6B}" destId="{B1F3AD86-DF94-4287-917D-6801D8660E12}" srcOrd="7" destOrd="0" presId="urn:microsoft.com/office/officeart/2005/8/layout/hierarchy2"/>
    <dgm:cxn modelId="{543D7A27-0C35-4424-8287-D6963CACD9C6}" type="presParOf" srcId="{B1F3AD86-DF94-4287-917D-6801D8660E12}" destId="{A82911A2-3E6E-444F-B736-48BA971BE5B8}" srcOrd="0" destOrd="0" presId="urn:microsoft.com/office/officeart/2005/8/layout/hierarchy2"/>
    <dgm:cxn modelId="{33433838-F754-452D-B201-04D5E5BC6F16}" type="presParOf" srcId="{B1F3AD86-DF94-4287-917D-6801D8660E12}" destId="{746E70A2-FA9A-4076-9B7F-B8CD185D1A07}" srcOrd="1" destOrd="0" presId="urn:microsoft.com/office/officeart/2005/8/layout/hierarchy2"/>
    <dgm:cxn modelId="{AA0E1F5C-AC35-4BA4-BBC3-10509D15DECA}" type="presParOf" srcId="{02B2EF26-988A-4F50-9CCA-09CEB0FA61FF}" destId="{28C72E85-D085-4EB6-876F-5BE0B54630AC}" srcOrd="1" destOrd="0" presId="urn:microsoft.com/office/officeart/2005/8/layout/hierarchy2"/>
    <dgm:cxn modelId="{60AB3EC4-05CA-4581-A72D-ECD300A5D9E8}" type="presParOf" srcId="{28C72E85-D085-4EB6-876F-5BE0B54630AC}" destId="{1B8F0B78-0389-43AD-AF1A-3185474258EE}" srcOrd="0" destOrd="0" presId="urn:microsoft.com/office/officeart/2005/8/layout/hierarchy2"/>
    <dgm:cxn modelId="{66C51761-645D-4725-AEF3-35D2A43D7C05}" type="presParOf" srcId="{28C72E85-D085-4EB6-876F-5BE0B54630AC}" destId="{C7DEB466-E252-4043-968E-3FFBF70868A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3C9AD7-4513-48F9-8B0C-86FDCC72E0D3}" type="doc">
      <dgm:prSet loTypeId="urn:microsoft.com/office/officeart/2016/7/layout/RepeatingBendingProcessNew" loCatId="process" qsTypeId="urn:microsoft.com/office/officeart/2005/8/quickstyle/simple1" qsCatId="simple" csTypeId="urn:microsoft.com/office/officeart/2005/8/colors/colorful1" csCatId="colorful" phldr="1"/>
      <dgm:spPr/>
    </dgm:pt>
    <dgm:pt modelId="{6AEC35F1-B083-43FD-A1C1-1CF0D9857C4C}">
      <dgm:prSet phldrT="[Text]"/>
      <dgm:spPr/>
      <dgm:t>
        <a:bodyPr/>
        <a:lstStyle/>
        <a:p>
          <a:r>
            <a:rPr lang="en-US" dirty="0"/>
            <a:t>1. Receipt of Complaint</a:t>
          </a:r>
        </a:p>
      </dgm:t>
    </dgm:pt>
    <dgm:pt modelId="{DDBAF0A4-5BD2-441D-89CD-77E3BC5A96C9}" type="parTrans" cxnId="{A44DBBC8-A938-4BF9-A812-6ACB2F0CEE21}">
      <dgm:prSet/>
      <dgm:spPr/>
      <dgm:t>
        <a:bodyPr/>
        <a:lstStyle/>
        <a:p>
          <a:endParaRPr lang="en-US"/>
        </a:p>
      </dgm:t>
    </dgm:pt>
    <dgm:pt modelId="{B24AC3A4-FA41-4CB2-B260-E5263BDD6ECB}" type="sibTrans" cxnId="{A44DBBC8-A938-4BF9-A812-6ACB2F0CEE21}">
      <dgm:prSet/>
      <dgm:spPr/>
      <dgm:t>
        <a:bodyPr/>
        <a:lstStyle/>
        <a:p>
          <a:endParaRPr lang="en-US" b="1"/>
        </a:p>
      </dgm:t>
    </dgm:pt>
    <dgm:pt modelId="{1843C42E-E154-41B9-AF9E-FB3D0B311243}">
      <dgm:prSet phldrT="[Text]"/>
      <dgm:spPr/>
      <dgm:t>
        <a:bodyPr/>
        <a:lstStyle/>
        <a:p>
          <a:r>
            <a:rPr lang="en-US" dirty="0"/>
            <a:t>2. Report to Title IX Coordinator</a:t>
          </a:r>
        </a:p>
      </dgm:t>
    </dgm:pt>
    <dgm:pt modelId="{83BF6A9F-18B4-47A1-99CE-D4AA8B1F6706}" type="parTrans" cxnId="{AE91D8A2-4FD2-4DFF-92F5-AF16205CDADB}">
      <dgm:prSet/>
      <dgm:spPr/>
      <dgm:t>
        <a:bodyPr/>
        <a:lstStyle/>
        <a:p>
          <a:endParaRPr lang="en-US"/>
        </a:p>
      </dgm:t>
    </dgm:pt>
    <dgm:pt modelId="{C738E188-AFFA-4443-95C3-DF50CADC9AF7}" type="sibTrans" cxnId="{AE91D8A2-4FD2-4DFF-92F5-AF16205CDADB}">
      <dgm:prSet/>
      <dgm:spPr/>
      <dgm:t>
        <a:bodyPr/>
        <a:lstStyle/>
        <a:p>
          <a:endParaRPr lang="en-US"/>
        </a:p>
      </dgm:t>
    </dgm:pt>
    <dgm:pt modelId="{4B138AB5-8F6F-4CF8-B4A7-2E81D111756B}">
      <dgm:prSet phldrT="[Text]"/>
      <dgm:spPr/>
      <dgm:t>
        <a:bodyPr/>
        <a:lstStyle/>
        <a:p>
          <a:r>
            <a:rPr lang="en-US" dirty="0"/>
            <a:t>3. Intake &amp; Evaluation</a:t>
          </a:r>
        </a:p>
      </dgm:t>
    </dgm:pt>
    <dgm:pt modelId="{4D8002A8-05D3-40F9-B9F2-4847893D5EC5}" type="parTrans" cxnId="{9E472D63-D151-4A7D-8769-F6D58462BA3B}">
      <dgm:prSet/>
      <dgm:spPr/>
      <dgm:t>
        <a:bodyPr/>
        <a:lstStyle/>
        <a:p>
          <a:endParaRPr lang="en-US"/>
        </a:p>
      </dgm:t>
    </dgm:pt>
    <dgm:pt modelId="{D55DB166-A923-4BE2-8E64-BC1129094C5A}" type="sibTrans" cxnId="{9E472D63-D151-4A7D-8769-F6D58462BA3B}">
      <dgm:prSet/>
      <dgm:spPr/>
      <dgm:t>
        <a:bodyPr/>
        <a:lstStyle/>
        <a:p>
          <a:endParaRPr lang="en-US"/>
        </a:p>
      </dgm:t>
    </dgm:pt>
    <dgm:pt modelId="{97022DF5-9D65-4D5C-819F-81AFD4571D76}">
      <dgm:prSet phldrT="[Text]"/>
      <dgm:spPr/>
      <dgm:t>
        <a:bodyPr/>
        <a:lstStyle/>
        <a:p>
          <a:r>
            <a:rPr lang="en-US" dirty="0"/>
            <a:t>4. Investigation</a:t>
          </a:r>
        </a:p>
      </dgm:t>
    </dgm:pt>
    <dgm:pt modelId="{C2D72270-EE1F-493D-9602-CF53807E8E8A}" type="parTrans" cxnId="{990E9BC2-A183-4557-9A92-7B0410D69B75}">
      <dgm:prSet/>
      <dgm:spPr/>
      <dgm:t>
        <a:bodyPr/>
        <a:lstStyle/>
        <a:p>
          <a:endParaRPr lang="en-US"/>
        </a:p>
      </dgm:t>
    </dgm:pt>
    <dgm:pt modelId="{928401A2-D446-454F-8E02-1C889711EF9F}" type="sibTrans" cxnId="{990E9BC2-A183-4557-9A92-7B0410D69B75}">
      <dgm:prSet/>
      <dgm:spPr/>
      <dgm:t>
        <a:bodyPr/>
        <a:lstStyle/>
        <a:p>
          <a:endParaRPr lang="en-US"/>
        </a:p>
      </dgm:t>
    </dgm:pt>
    <dgm:pt modelId="{DB420837-776D-4078-BD6D-A9AFA1B81AD8}">
      <dgm:prSet phldrT="[Text]"/>
      <dgm:spPr/>
      <dgm:t>
        <a:bodyPr/>
        <a:lstStyle/>
        <a:p>
          <a:r>
            <a:rPr lang="en-US" dirty="0"/>
            <a:t>5. Determination Regarding Responsibility</a:t>
          </a:r>
        </a:p>
      </dgm:t>
    </dgm:pt>
    <dgm:pt modelId="{316E41B5-AECD-49AF-BAD1-0603BC001CED}" type="parTrans" cxnId="{32BEC3A0-155A-42E6-83BA-D1C53E29FD98}">
      <dgm:prSet/>
      <dgm:spPr/>
      <dgm:t>
        <a:bodyPr/>
        <a:lstStyle/>
        <a:p>
          <a:endParaRPr lang="en-US"/>
        </a:p>
      </dgm:t>
    </dgm:pt>
    <dgm:pt modelId="{E3446297-EDC1-48E0-A5D2-0E70BA95D4A6}" type="sibTrans" cxnId="{32BEC3A0-155A-42E6-83BA-D1C53E29FD98}">
      <dgm:prSet/>
      <dgm:spPr/>
      <dgm:t>
        <a:bodyPr/>
        <a:lstStyle/>
        <a:p>
          <a:endParaRPr lang="en-US"/>
        </a:p>
      </dgm:t>
    </dgm:pt>
    <dgm:pt modelId="{E685F9D5-87A9-486D-802F-7535DF0E9EF7}">
      <dgm:prSet phldrT="[Text]"/>
      <dgm:spPr/>
      <dgm:t>
        <a:bodyPr/>
        <a:lstStyle/>
        <a:p>
          <a:r>
            <a:rPr lang="en-US" dirty="0"/>
            <a:t>6. Appeal</a:t>
          </a:r>
        </a:p>
      </dgm:t>
    </dgm:pt>
    <dgm:pt modelId="{DA2DD628-0525-4E42-B09B-B9268DBC85E5}" type="parTrans" cxnId="{BD24A720-1B5C-4EA2-A493-F195FAD652FC}">
      <dgm:prSet/>
      <dgm:spPr/>
      <dgm:t>
        <a:bodyPr/>
        <a:lstStyle/>
        <a:p>
          <a:endParaRPr lang="en-US"/>
        </a:p>
      </dgm:t>
    </dgm:pt>
    <dgm:pt modelId="{A7920D1E-011F-40B0-BE3E-387E00D5A1E8}" type="sibTrans" cxnId="{BD24A720-1B5C-4EA2-A493-F195FAD652FC}">
      <dgm:prSet/>
      <dgm:spPr/>
      <dgm:t>
        <a:bodyPr/>
        <a:lstStyle/>
        <a:p>
          <a:endParaRPr lang="en-US"/>
        </a:p>
      </dgm:t>
    </dgm:pt>
    <dgm:pt modelId="{E8BC00D4-57F7-4E60-88F9-2953769AC28D}" type="pres">
      <dgm:prSet presAssocID="{513C9AD7-4513-48F9-8B0C-86FDCC72E0D3}" presName="Name0" presStyleCnt="0">
        <dgm:presLayoutVars>
          <dgm:dir/>
          <dgm:resizeHandles val="exact"/>
        </dgm:presLayoutVars>
      </dgm:prSet>
      <dgm:spPr/>
    </dgm:pt>
    <dgm:pt modelId="{6625F61D-49F4-4811-8631-028710004685}" type="pres">
      <dgm:prSet presAssocID="{6AEC35F1-B083-43FD-A1C1-1CF0D9857C4C}" presName="node" presStyleLbl="node1" presStyleIdx="0" presStyleCnt="6">
        <dgm:presLayoutVars>
          <dgm:bulletEnabled val="1"/>
        </dgm:presLayoutVars>
      </dgm:prSet>
      <dgm:spPr/>
    </dgm:pt>
    <dgm:pt modelId="{46FBD4D7-1F55-4BA3-899A-3724D3C332FD}" type="pres">
      <dgm:prSet presAssocID="{B24AC3A4-FA41-4CB2-B260-E5263BDD6ECB}" presName="sibTrans" presStyleLbl="sibTrans1D1" presStyleIdx="0" presStyleCnt="5"/>
      <dgm:spPr/>
    </dgm:pt>
    <dgm:pt modelId="{195927F4-C05A-4DE1-8B51-20FF05725E99}" type="pres">
      <dgm:prSet presAssocID="{B24AC3A4-FA41-4CB2-B260-E5263BDD6ECB}" presName="connectorText" presStyleLbl="sibTrans1D1" presStyleIdx="0" presStyleCnt="5"/>
      <dgm:spPr/>
    </dgm:pt>
    <dgm:pt modelId="{215D4959-6D88-401D-AB51-2F8B996A6A34}" type="pres">
      <dgm:prSet presAssocID="{1843C42E-E154-41B9-AF9E-FB3D0B311243}" presName="node" presStyleLbl="node1" presStyleIdx="1" presStyleCnt="6">
        <dgm:presLayoutVars>
          <dgm:bulletEnabled val="1"/>
        </dgm:presLayoutVars>
      </dgm:prSet>
      <dgm:spPr/>
    </dgm:pt>
    <dgm:pt modelId="{7A41C078-1FF0-4151-A7FB-DCB687C2C20E}" type="pres">
      <dgm:prSet presAssocID="{C738E188-AFFA-4443-95C3-DF50CADC9AF7}" presName="sibTrans" presStyleLbl="sibTrans1D1" presStyleIdx="1" presStyleCnt="5"/>
      <dgm:spPr/>
    </dgm:pt>
    <dgm:pt modelId="{5C10DED8-484D-4C73-94D3-3B8707A0690A}" type="pres">
      <dgm:prSet presAssocID="{C738E188-AFFA-4443-95C3-DF50CADC9AF7}" presName="connectorText" presStyleLbl="sibTrans1D1" presStyleIdx="1" presStyleCnt="5"/>
      <dgm:spPr/>
    </dgm:pt>
    <dgm:pt modelId="{D63AB5CF-B1A1-4267-B577-CABFC2AD0AD2}" type="pres">
      <dgm:prSet presAssocID="{4B138AB5-8F6F-4CF8-B4A7-2E81D111756B}" presName="node" presStyleLbl="node1" presStyleIdx="2" presStyleCnt="6">
        <dgm:presLayoutVars>
          <dgm:bulletEnabled val="1"/>
        </dgm:presLayoutVars>
      </dgm:prSet>
      <dgm:spPr/>
    </dgm:pt>
    <dgm:pt modelId="{CB5B7A44-88E2-470E-8DEA-EE253565D2A1}" type="pres">
      <dgm:prSet presAssocID="{D55DB166-A923-4BE2-8E64-BC1129094C5A}" presName="sibTrans" presStyleLbl="sibTrans1D1" presStyleIdx="2" presStyleCnt="5"/>
      <dgm:spPr/>
    </dgm:pt>
    <dgm:pt modelId="{BFD9DCB9-FDDC-4542-B489-66D4C0875E52}" type="pres">
      <dgm:prSet presAssocID="{D55DB166-A923-4BE2-8E64-BC1129094C5A}" presName="connectorText" presStyleLbl="sibTrans1D1" presStyleIdx="2" presStyleCnt="5"/>
      <dgm:spPr/>
    </dgm:pt>
    <dgm:pt modelId="{BC24C339-E2A9-4F77-8E89-9C5D0B4EE73C}" type="pres">
      <dgm:prSet presAssocID="{97022DF5-9D65-4D5C-819F-81AFD4571D76}" presName="node" presStyleLbl="node1" presStyleIdx="3" presStyleCnt="6">
        <dgm:presLayoutVars>
          <dgm:bulletEnabled val="1"/>
        </dgm:presLayoutVars>
      </dgm:prSet>
      <dgm:spPr/>
    </dgm:pt>
    <dgm:pt modelId="{CC214A3D-0963-477D-AB99-0B791875A927}" type="pres">
      <dgm:prSet presAssocID="{928401A2-D446-454F-8E02-1C889711EF9F}" presName="sibTrans" presStyleLbl="sibTrans1D1" presStyleIdx="3" presStyleCnt="5"/>
      <dgm:spPr/>
    </dgm:pt>
    <dgm:pt modelId="{1D925E4F-80DB-4A1A-AFE0-2DE89BC8B2B2}" type="pres">
      <dgm:prSet presAssocID="{928401A2-D446-454F-8E02-1C889711EF9F}" presName="connectorText" presStyleLbl="sibTrans1D1" presStyleIdx="3" presStyleCnt="5"/>
      <dgm:spPr/>
    </dgm:pt>
    <dgm:pt modelId="{A42E8E14-F0C8-491C-B196-F7F5A993FE3B}" type="pres">
      <dgm:prSet presAssocID="{DB420837-776D-4078-BD6D-A9AFA1B81AD8}" presName="node" presStyleLbl="node1" presStyleIdx="4" presStyleCnt="6">
        <dgm:presLayoutVars>
          <dgm:bulletEnabled val="1"/>
        </dgm:presLayoutVars>
      </dgm:prSet>
      <dgm:spPr/>
    </dgm:pt>
    <dgm:pt modelId="{0C90AD6A-C76C-40CF-9D9B-10CF9B05AD4D}" type="pres">
      <dgm:prSet presAssocID="{E3446297-EDC1-48E0-A5D2-0E70BA95D4A6}" presName="sibTrans" presStyleLbl="sibTrans1D1" presStyleIdx="4" presStyleCnt="5"/>
      <dgm:spPr/>
    </dgm:pt>
    <dgm:pt modelId="{BD7276E2-9D68-44E6-AE65-E1F7FEB0DEF0}" type="pres">
      <dgm:prSet presAssocID="{E3446297-EDC1-48E0-A5D2-0E70BA95D4A6}" presName="connectorText" presStyleLbl="sibTrans1D1" presStyleIdx="4" presStyleCnt="5"/>
      <dgm:spPr/>
    </dgm:pt>
    <dgm:pt modelId="{984D4A08-F1FB-4A8A-8AD5-0C059B76F4ED}" type="pres">
      <dgm:prSet presAssocID="{E685F9D5-87A9-486D-802F-7535DF0E9EF7}" presName="node" presStyleLbl="node1" presStyleIdx="5" presStyleCnt="6">
        <dgm:presLayoutVars>
          <dgm:bulletEnabled val="1"/>
        </dgm:presLayoutVars>
      </dgm:prSet>
      <dgm:spPr/>
    </dgm:pt>
  </dgm:ptLst>
  <dgm:cxnLst>
    <dgm:cxn modelId="{B7779D0B-4EA9-4D87-A18F-2291E40E1CF3}" type="presOf" srcId="{E3446297-EDC1-48E0-A5D2-0E70BA95D4A6}" destId="{0C90AD6A-C76C-40CF-9D9B-10CF9B05AD4D}" srcOrd="0" destOrd="0" presId="urn:microsoft.com/office/officeart/2016/7/layout/RepeatingBendingProcessNew"/>
    <dgm:cxn modelId="{BD24A720-1B5C-4EA2-A493-F195FAD652FC}" srcId="{513C9AD7-4513-48F9-8B0C-86FDCC72E0D3}" destId="{E685F9D5-87A9-486D-802F-7535DF0E9EF7}" srcOrd="5" destOrd="0" parTransId="{DA2DD628-0525-4E42-B09B-B9268DBC85E5}" sibTransId="{A7920D1E-011F-40B0-BE3E-387E00D5A1E8}"/>
    <dgm:cxn modelId="{4D0E2D24-98D7-4DD5-B24B-461460FE12B1}" type="presOf" srcId="{1843C42E-E154-41B9-AF9E-FB3D0B311243}" destId="{215D4959-6D88-401D-AB51-2F8B996A6A34}" srcOrd="0" destOrd="0" presId="urn:microsoft.com/office/officeart/2016/7/layout/RepeatingBendingProcessNew"/>
    <dgm:cxn modelId="{6D7DCF33-4449-422A-820C-E3AA84D0AF45}" type="presOf" srcId="{DB420837-776D-4078-BD6D-A9AFA1B81AD8}" destId="{A42E8E14-F0C8-491C-B196-F7F5A993FE3B}" srcOrd="0" destOrd="0" presId="urn:microsoft.com/office/officeart/2016/7/layout/RepeatingBendingProcessNew"/>
    <dgm:cxn modelId="{9E472D63-D151-4A7D-8769-F6D58462BA3B}" srcId="{513C9AD7-4513-48F9-8B0C-86FDCC72E0D3}" destId="{4B138AB5-8F6F-4CF8-B4A7-2E81D111756B}" srcOrd="2" destOrd="0" parTransId="{4D8002A8-05D3-40F9-B9F2-4847893D5EC5}" sibTransId="{D55DB166-A923-4BE2-8E64-BC1129094C5A}"/>
    <dgm:cxn modelId="{3E3CA245-4816-4C56-ABFA-E907A5791D4B}" type="presOf" srcId="{97022DF5-9D65-4D5C-819F-81AFD4571D76}" destId="{BC24C339-E2A9-4F77-8E89-9C5D0B4EE73C}" srcOrd="0" destOrd="0" presId="urn:microsoft.com/office/officeart/2016/7/layout/RepeatingBendingProcessNew"/>
    <dgm:cxn modelId="{3499444F-A7B6-413E-95E0-66437ACB69AD}" type="presOf" srcId="{D55DB166-A923-4BE2-8E64-BC1129094C5A}" destId="{BFD9DCB9-FDDC-4542-B489-66D4C0875E52}" srcOrd="1" destOrd="0" presId="urn:microsoft.com/office/officeart/2016/7/layout/RepeatingBendingProcessNew"/>
    <dgm:cxn modelId="{A3959252-9B9F-414E-B65E-900BA9DF1902}" type="presOf" srcId="{513C9AD7-4513-48F9-8B0C-86FDCC72E0D3}" destId="{E8BC00D4-57F7-4E60-88F9-2953769AC28D}" srcOrd="0" destOrd="0" presId="urn:microsoft.com/office/officeart/2016/7/layout/RepeatingBendingProcessNew"/>
    <dgm:cxn modelId="{6A5A2080-4FD7-48E9-BBE3-B756E74B00F4}" type="presOf" srcId="{B24AC3A4-FA41-4CB2-B260-E5263BDD6ECB}" destId="{195927F4-C05A-4DE1-8B51-20FF05725E99}" srcOrd="1" destOrd="0" presId="urn:microsoft.com/office/officeart/2016/7/layout/RepeatingBendingProcessNew"/>
    <dgm:cxn modelId="{3814E589-A131-4175-A64F-AE67B09CC331}" type="presOf" srcId="{4B138AB5-8F6F-4CF8-B4A7-2E81D111756B}" destId="{D63AB5CF-B1A1-4267-B577-CABFC2AD0AD2}" srcOrd="0" destOrd="0" presId="urn:microsoft.com/office/officeart/2016/7/layout/RepeatingBendingProcessNew"/>
    <dgm:cxn modelId="{02EC2A92-15B3-4E11-85A5-E3C3B15AFD79}" type="presOf" srcId="{E3446297-EDC1-48E0-A5D2-0E70BA95D4A6}" destId="{BD7276E2-9D68-44E6-AE65-E1F7FEB0DEF0}" srcOrd="1" destOrd="0" presId="urn:microsoft.com/office/officeart/2016/7/layout/RepeatingBendingProcessNew"/>
    <dgm:cxn modelId="{32BEC3A0-155A-42E6-83BA-D1C53E29FD98}" srcId="{513C9AD7-4513-48F9-8B0C-86FDCC72E0D3}" destId="{DB420837-776D-4078-BD6D-A9AFA1B81AD8}" srcOrd="4" destOrd="0" parTransId="{316E41B5-AECD-49AF-BAD1-0603BC001CED}" sibTransId="{E3446297-EDC1-48E0-A5D2-0E70BA95D4A6}"/>
    <dgm:cxn modelId="{AE91D8A2-4FD2-4DFF-92F5-AF16205CDADB}" srcId="{513C9AD7-4513-48F9-8B0C-86FDCC72E0D3}" destId="{1843C42E-E154-41B9-AF9E-FB3D0B311243}" srcOrd="1" destOrd="0" parTransId="{83BF6A9F-18B4-47A1-99CE-D4AA8B1F6706}" sibTransId="{C738E188-AFFA-4443-95C3-DF50CADC9AF7}"/>
    <dgm:cxn modelId="{792D74AE-02BD-44F9-BF23-31D9D0CACE78}" type="presOf" srcId="{6AEC35F1-B083-43FD-A1C1-1CF0D9857C4C}" destId="{6625F61D-49F4-4811-8631-028710004685}" srcOrd="0" destOrd="0" presId="urn:microsoft.com/office/officeart/2016/7/layout/RepeatingBendingProcessNew"/>
    <dgm:cxn modelId="{BCCAC1BF-1758-4A30-AE64-F1C2354621BD}" type="presOf" srcId="{928401A2-D446-454F-8E02-1C889711EF9F}" destId="{CC214A3D-0963-477D-AB99-0B791875A927}" srcOrd="0" destOrd="0" presId="urn:microsoft.com/office/officeart/2016/7/layout/RepeatingBendingProcessNew"/>
    <dgm:cxn modelId="{990E9BC2-A183-4557-9A92-7B0410D69B75}" srcId="{513C9AD7-4513-48F9-8B0C-86FDCC72E0D3}" destId="{97022DF5-9D65-4D5C-819F-81AFD4571D76}" srcOrd="3" destOrd="0" parTransId="{C2D72270-EE1F-493D-9602-CF53807E8E8A}" sibTransId="{928401A2-D446-454F-8E02-1C889711EF9F}"/>
    <dgm:cxn modelId="{A44DBBC8-A938-4BF9-A812-6ACB2F0CEE21}" srcId="{513C9AD7-4513-48F9-8B0C-86FDCC72E0D3}" destId="{6AEC35F1-B083-43FD-A1C1-1CF0D9857C4C}" srcOrd="0" destOrd="0" parTransId="{DDBAF0A4-5BD2-441D-89CD-77E3BC5A96C9}" sibTransId="{B24AC3A4-FA41-4CB2-B260-E5263BDD6ECB}"/>
    <dgm:cxn modelId="{BB12E8CD-BC6D-430B-9844-CCA0A325A859}" type="presOf" srcId="{C738E188-AFFA-4443-95C3-DF50CADC9AF7}" destId="{7A41C078-1FF0-4151-A7FB-DCB687C2C20E}" srcOrd="0" destOrd="0" presId="urn:microsoft.com/office/officeart/2016/7/layout/RepeatingBendingProcessNew"/>
    <dgm:cxn modelId="{94DACDD6-BB4E-47E7-8545-778F5822E5D2}" type="presOf" srcId="{C738E188-AFFA-4443-95C3-DF50CADC9AF7}" destId="{5C10DED8-484D-4C73-94D3-3B8707A0690A}" srcOrd="1" destOrd="0" presId="urn:microsoft.com/office/officeart/2016/7/layout/RepeatingBendingProcessNew"/>
    <dgm:cxn modelId="{ED1B6CDB-0E2A-4F2D-AC0D-BE42EB9AA572}" type="presOf" srcId="{E685F9D5-87A9-486D-802F-7535DF0E9EF7}" destId="{984D4A08-F1FB-4A8A-8AD5-0C059B76F4ED}" srcOrd="0" destOrd="0" presId="urn:microsoft.com/office/officeart/2016/7/layout/RepeatingBendingProcessNew"/>
    <dgm:cxn modelId="{20AE9EFD-2BDD-486F-846C-878D852DD28A}" type="presOf" srcId="{928401A2-D446-454F-8E02-1C889711EF9F}" destId="{1D925E4F-80DB-4A1A-AFE0-2DE89BC8B2B2}" srcOrd="1" destOrd="0" presId="urn:microsoft.com/office/officeart/2016/7/layout/RepeatingBendingProcessNew"/>
    <dgm:cxn modelId="{CE9C43FE-2F7A-4780-8496-876B23370236}" type="presOf" srcId="{D55DB166-A923-4BE2-8E64-BC1129094C5A}" destId="{CB5B7A44-88E2-470E-8DEA-EE253565D2A1}" srcOrd="0" destOrd="0" presId="urn:microsoft.com/office/officeart/2016/7/layout/RepeatingBendingProcessNew"/>
    <dgm:cxn modelId="{CCE617FF-61E3-4C9A-94FF-5C2AF6998E2D}" type="presOf" srcId="{B24AC3A4-FA41-4CB2-B260-E5263BDD6ECB}" destId="{46FBD4D7-1F55-4BA3-899A-3724D3C332FD}" srcOrd="0" destOrd="0" presId="urn:microsoft.com/office/officeart/2016/7/layout/RepeatingBendingProcessNew"/>
    <dgm:cxn modelId="{3D84BEC0-B747-45FA-B7E6-885BE7DA09F4}" type="presParOf" srcId="{E8BC00D4-57F7-4E60-88F9-2953769AC28D}" destId="{6625F61D-49F4-4811-8631-028710004685}" srcOrd="0" destOrd="0" presId="urn:microsoft.com/office/officeart/2016/7/layout/RepeatingBendingProcessNew"/>
    <dgm:cxn modelId="{AA30BCAD-D366-49A6-9C94-546132FAC1F9}" type="presParOf" srcId="{E8BC00D4-57F7-4E60-88F9-2953769AC28D}" destId="{46FBD4D7-1F55-4BA3-899A-3724D3C332FD}" srcOrd="1" destOrd="0" presId="urn:microsoft.com/office/officeart/2016/7/layout/RepeatingBendingProcessNew"/>
    <dgm:cxn modelId="{F5353EB0-0100-4A26-B0A7-8D447E306FE7}" type="presParOf" srcId="{46FBD4D7-1F55-4BA3-899A-3724D3C332FD}" destId="{195927F4-C05A-4DE1-8B51-20FF05725E99}" srcOrd="0" destOrd="0" presId="urn:microsoft.com/office/officeart/2016/7/layout/RepeatingBendingProcessNew"/>
    <dgm:cxn modelId="{893C7BAB-4F05-4135-A30B-E980A5E98CBB}" type="presParOf" srcId="{E8BC00D4-57F7-4E60-88F9-2953769AC28D}" destId="{215D4959-6D88-401D-AB51-2F8B996A6A34}" srcOrd="2" destOrd="0" presId="urn:microsoft.com/office/officeart/2016/7/layout/RepeatingBendingProcessNew"/>
    <dgm:cxn modelId="{8EA0FA02-939E-4D42-809D-C2B9C231DAAE}" type="presParOf" srcId="{E8BC00D4-57F7-4E60-88F9-2953769AC28D}" destId="{7A41C078-1FF0-4151-A7FB-DCB687C2C20E}" srcOrd="3" destOrd="0" presId="urn:microsoft.com/office/officeart/2016/7/layout/RepeatingBendingProcessNew"/>
    <dgm:cxn modelId="{BB24F821-5A6E-4897-BF9A-EB2DC442721A}" type="presParOf" srcId="{7A41C078-1FF0-4151-A7FB-DCB687C2C20E}" destId="{5C10DED8-484D-4C73-94D3-3B8707A0690A}" srcOrd="0" destOrd="0" presId="urn:microsoft.com/office/officeart/2016/7/layout/RepeatingBendingProcessNew"/>
    <dgm:cxn modelId="{6F2DC86D-CA64-4164-BD89-10E4DB06387D}" type="presParOf" srcId="{E8BC00D4-57F7-4E60-88F9-2953769AC28D}" destId="{D63AB5CF-B1A1-4267-B577-CABFC2AD0AD2}" srcOrd="4" destOrd="0" presId="urn:microsoft.com/office/officeart/2016/7/layout/RepeatingBendingProcessNew"/>
    <dgm:cxn modelId="{0F30BA1B-14B9-441E-B4AC-2258AADF8F58}" type="presParOf" srcId="{E8BC00D4-57F7-4E60-88F9-2953769AC28D}" destId="{CB5B7A44-88E2-470E-8DEA-EE253565D2A1}" srcOrd="5" destOrd="0" presId="urn:microsoft.com/office/officeart/2016/7/layout/RepeatingBendingProcessNew"/>
    <dgm:cxn modelId="{D11E052F-B68C-4E8E-A6ED-32AEE54648AC}" type="presParOf" srcId="{CB5B7A44-88E2-470E-8DEA-EE253565D2A1}" destId="{BFD9DCB9-FDDC-4542-B489-66D4C0875E52}" srcOrd="0" destOrd="0" presId="urn:microsoft.com/office/officeart/2016/7/layout/RepeatingBendingProcessNew"/>
    <dgm:cxn modelId="{36A71EAD-4874-4D7D-A949-99D3546D7D22}" type="presParOf" srcId="{E8BC00D4-57F7-4E60-88F9-2953769AC28D}" destId="{BC24C339-E2A9-4F77-8E89-9C5D0B4EE73C}" srcOrd="6" destOrd="0" presId="urn:microsoft.com/office/officeart/2016/7/layout/RepeatingBendingProcessNew"/>
    <dgm:cxn modelId="{8C6F7E56-F704-4D48-B8B4-C2AEEDB23E0A}" type="presParOf" srcId="{E8BC00D4-57F7-4E60-88F9-2953769AC28D}" destId="{CC214A3D-0963-477D-AB99-0B791875A927}" srcOrd="7" destOrd="0" presId="urn:microsoft.com/office/officeart/2016/7/layout/RepeatingBendingProcessNew"/>
    <dgm:cxn modelId="{7FBE883D-7D98-4592-B84C-EA8EE6A89B55}" type="presParOf" srcId="{CC214A3D-0963-477D-AB99-0B791875A927}" destId="{1D925E4F-80DB-4A1A-AFE0-2DE89BC8B2B2}" srcOrd="0" destOrd="0" presId="urn:microsoft.com/office/officeart/2016/7/layout/RepeatingBendingProcessNew"/>
    <dgm:cxn modelId="{944A5001-F995-4B8B-9997-4836C79B99CB}" type="presParOf" srcId="{E8BC00D4-57F7-4E60-88F9-2953769AC28D}" destId="{A42E8E14-F0C8-491C-B196-F7F5A993FE3B}" srcOrd="8" destOrd="0" presId="urn:microsoft.com/office/officeart/2016/7/layout/RepeatingBendingProcessNew"/>
    <dgm:cxn modelId="{AA1453A7-C795-4315-8BD6-9577BF728FE7}" type="presParOf" srcId="{E8BC00D4-57F7-4E60-88F9-2953769AC28D}" destId="{0C90AD6A-C76C-40CF-9D9B-10CF9B05AD4D}" srcOrd="9" destOrd="0" presId="urn:microsoft.com/office/officeart/2016/7/layout/RepeatingBendingProcessNew"/>
    <dgm:cxn modelId="{2DD57FE6-07EF-4B0D-9BB4-7AF971E202DA}" type="presParOf" srcId="{0C90AD6A-C76C-40CF-9D9B-10CF9B05AD4D}" destId="{BD7276E2-9D68-44E6-AE65-E1F7FEB0DEF0}" srcOrd="0" destOrd="0" presId="urn:microsoft.com/office/officeart/2016/7/layout/RepeatingBendingProcessNew"/>
    <dgm:cxn modelId="{32B5A242-1BE9-4473-9EF3-B02E6FA647CB}" type="presParOf" srcId="{E8BC00D4-57F7-4E60-88F9-2953769AC28D}" destId="{984D4A08-F1FB-4A8A-8AD5-0C059B76F4ED}"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FC641-521E-4639-8306-16057D6AF5ED}">
      <dsp:nvSpPr>
        <dsp:cNvPr id="0" name=""/>
        <dsp:cNvSpPr/>
      </dsp:nvSpPr>
      <dsp:spPr>
        <a:xfrm>
          <a:off x="0" y="4150553"/>
          <a:ext cx="6364224" cy="13623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err="1"/>
            <a:t>APS’s</a:t>
          </a:r>
          <a:r>
            <a:rPr lang="en-US" sz="2200" kern="1200" dirty="0"/>
            <a:t> Title IX Coordinator is Felisha Jackson. She can be reached at </a:t>
          </a:r>
          <a:r>
            <a:rPr lang="en-US" sz="2200" kern="1200" dirty="0">
              <a:highlight>
                <a:srgbClr val="FFFF00"/>
              </a:highlight>
              <a:hlinkClick xmlns:r="http://schemas.openxmlformats.org/officeDocument/2006/relationships" r:id="rId1"/>
            </a:rPr>
            <a:t>Felisha.jackson@atlanta.k12.ga.us</a:t>
          </a:r>
          <a:r>
            <a:rPr lang="en-US" sz="2200" kern="1200" dirty="0">
              <a:highlight>
                <a:srgbClr val="FFFF00"/>
              </a:highlight>
            </a:rPr>
            <a:t> </a:t>
          </a:r>
        </a:p>
      </dsp:txBody>
      <dsp:txXfrm>
        <a:off x="0" y="4150553"/>
        <a:ext cx="6364224" cy="1362304"/>
      </dsp:txXfrm>
    </dsp:sp>
    <dsp:sp modelId="{B52BF938-3992-4969-9C2A-A55B225B4306}">
      <dsp:nvSpPr>
        <dsp:cNvPr id="0" name=""/>
        <dsp:cNvSpPr/>
      </dsp:nvSpPr>
      <dsp:spPr>
        <a:xfrm rot="10800000">
          <a:off x="0" y="2075763"/>
          <a:ext cx="6364224" cy="2095223"/>
        </a:xfrm>
        <a:prstGeom prst="upArrowCallout">
          <a:avLst/>
        </a:prstGeom>
        <a:solidFill>
          <a:schemeClr val="accent2">
            <a:hueOff val="3604206"/>
            <a:satOff val="55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ALL allegations of conduct that </a:t>
          </a:r>
          <a:r>
            <a:rPr lang="en-US" sz="2200" b="1" kern="1200"/>
            <a:t>MIGHT</a:t>
          </a:r>
          <a:r>
            <a:rPr lang="en-US" sz="2200" kern="1200"/>
            <a:t> qualify as sex discrimination—in any form—</a:t>
          </a:r>
          <a:r>
            <a:rPr lang="en-US" sz="2200" b="1" kern="1200"/>
            <a:t>MUST</a:t>
          </a:r>
          <a:r>
            <a:rPr lang="en-US" sz="2200" kern="1200"/>
            <a:t> be reported </a:t>
          </a:r>
          <a:r>
            <a:rPr lang="en-US" sz="2200" b="1" kern="1200"/>
            <a:t>TO THE TITLE IX COORDINATOR</a:t>
          </a:r>
          <a:r>
            <a:rPr lang="en-US" sz="2200" kern="1200"/>
            <a:t> as quickly as possible.</a:t>
          </a:r>
        </a:p>
      </dsp:txBody>
      <dsp:txXfrm rot="10800000">
        <a:off x="0" y="2075763"/>
        <a:ext cx="6364224" cy="1361413"/>
      </dsp:txXfrm>
    </dsp:sp>
    <dsp:sp modelId="{9DD77936-DB9A-49D9-BFBC-DD62E53D4917}">
      <dsp:nvSpPr>
        <dsp:cNvPr id="0" name=""/>
        <dsp:cNvSpPr/>
      </dsp:nvSpPr>
      <dsp:spPr>
        <a:xfrm rot="10800000">
          <a:off x="0" y="974"/>
          <a:ext cx="6364224" cy="2095223"/>
        </a:xfrm>
        <a:prstGeom prst="upArrowCallout">
          <a:avLst/>
        </a:prstGeom>
        <a:solidFill>
          <a:schemeClr val="accent2">
            <a:hueOff val="7208412"/>
            <a:satOff val="10999"/>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If you see or hear or are told about something, say something.</a:t>
          </a:r>
        </a:p>
      </dsp:txBody>
      <dsp:txXfrm rot="10800000">
        <a:off x="0" y="974"/>
        <a:ext cx="6364224" cy="1361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F7782-DEA9-48F4-96B1-F6EFF69CEE2F}">
      <dsp:nvSpPr>
        <dsp:cNvPr id="0" name=""/>
        <dsp:cNvSpPr/>
      </dsp:nvSpPr>
      <dsp:spPr>
        <a:xfrm>
          <a:off x="260750" y="2024758"/>
          <a:ext cx="3242895" cy="195535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Students with disabilities may be at an increased risk of experiencing sex discrimination or sex-based harassment, due in part to:</a:t>
          </a:r>
        </a:p>
      </dsp:txBody>
      <dsp:txXfrm>
        <a:off x="318020" y="2082028"/>
        <a:ext cx="3128355" cy="1840815"/>
      </dsp:txXfrm>
    </dsp:sp>
    <dsp:sp modelId="{460CD2B2-2FB7-49EA-AC54-E989B17A06F4}">
      <dsp:nvSpPr>
        <dsp:cNvPr id="0" name=""/>
        <dsp:cNvSpPr/>
      </dsp:nvSpPr>
      <dsp:spPr>
        <a:xfrm rot="17692822">
          <a:off x="2761560" y="1820079"/>
          <a:ext cx="2562117" cy="40390"/>
        </a:xfrm>
        <a:custGeom>
          <a:avLst/>
          <a:gdLst/>
          <a:ahLst/>
          <a:cxnLst/>
          <a:rect l="0" t="0" r="0" b="0"/>
          <a:pathLst>
            <a:path>
              <a:moveTo>
                <a:pt x="0" y="20195"/>
              </a:moveTo>
              <a:lnTo>
                <a:pt x="2562117" y="201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978566" y="1776222"/>
        <a:ext cx="128105" cy="128105"/>
      </dsp:txXfrm>
    </dsp:sp>
    <dsp:sp modelId="{DFF3651D-0A24-4410-A6E3-68AE146E31B2}">
      <dsp:nvSpPr>
        <dsp:cNvPr id="0" name=""/>
        <dsp:cNvSpPr/>
      </dsp:nvSpPr>
      <dsp:spPr>
        <a:xfrm>
          <a:off x="4581592" y="4396"/>
          <a:ext cx="2694867" cy="134743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Communication barriers that prevent giving consent and disclosing abuse;</a:t>
          </a:r>
        </a:p>
      </dsp:txBody>
      <dsp:txXfrm>
        <a:off x="4621057" y="43861"/>
        <a:ext cx="2615937" cy="1268503"/>
      </dsp:txXfrm>
    </dsp:sp>
    <dsp:sp modelId="{080D552D-6DE2-4E6D-8C9B-018EB57D90CB}">
      <dsp:nvSpPr>
        <dsp:cNvPr id="0" name=""/>
        <dsp:cNvSpPr/>
      </dsp:nvSpPr>
      <dsp:spPr>
        <a:xfrm rot="19457599">
          <a:off x="3378871" y="2594854"/>
          <a:ext cx="1327495" cy="40390"/>
        </a:xfrm>
        <a:custGeom>
          <a:avLst/>
          <a:gdLst/>
          <a:ahLst/>
          <a:cxnLst/>
          <a:rect l="0" t="0" r="0" b="0"/>
          <a:pathLst>
            <a:path>
              <a:moveTo>
                <a:pt x="0" y="20195"/>
              </a:moveTo>
              <a:lnTo>
                <a:pt x="1327495" y="201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9431" y="2581861"/>
        <a:ext cx="66374" cy="66374"/>
      </dsp:txXfrm>
    </dsp:sp>
    <dsp:sp modelId="{DDD60AA5-FD81-46D3-9816-937F35771099}">
      <dsp:nvSpPr>
        <dsp:cNvPr id="0" name=""/>
        <dsp:cNvSpPr/>
      </dsp:nvSpPr>
      <dsp:spPr>
        <a:xfrm>
          <a:off x="4581592" y="1553945"/>
          <a:ext cx="2694867" cy="134743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Potential decreased capacity to consent to sexual activity;</a:t>
          </a:r>
        </a:p>
      </dsp:txBody>
      <dsp:txXfrm>
        <a:off x="4621057" y="1593410"/>
        <a:ext cx="2615937" cy="1268503"/>
      </dsp:txXfrm>
    </dsp:sp>
    <dsp:sp modelId="{4097814E-F7F1-46A1-B67F-096BDB76C540}">
      <dsp:nvSpPr>
        <dsp:cNvPr id="0" name=""/>
        <dsp:cNvSpPr/>
      </dsp:nvSpPr>
      <dsp:spPr>
        <a:xfrm rot="2142401">
          <a:off x="3378871" y="3369628"/>
          <a:ext cx="1327495" cy="40390"/>
        </a:xfrm>
        <a:custGeom>
          <a:avLst/>
          <a:gdLst/>
          <a:ahLst/>
          <a:cxnLst/>
          <a:rect l="0" t="0" r="0" b="0"/>
          <a:pathLst>
            <a:path>
              <a:moveTo>
                <a:pt x="0" y="20195"/>
              </a:moveTo>
              <a:lnTo>
                <a:pt x="1327495" y="201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9431" y="3356636"/>
        <a:ext cx="66374" cy="66374"/>
      </dsp:txXfrm>
    </dsp:sp>
    <dsp:sp modelId="{7EC0F192-2057-4782-933A-EB440309BB9A}">
      <dsp:nvSpPr>
        <dsp:cNvPr id="0" name=""/>
        <dsp:cNvSpPr/>
      </dsp:nvSpPr>
      <dsp:spPr>
        <a:xfrm>
          <a:off x="4581592" y="3103494"/>
          <a:ext cx="2694867" cy="134743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Limited sexual education and knowledge;</a:t>
          </a:r>
        </a:p>
      </dsp:txBody>
      <dsp:txXfrm>
        <a:off x="4621057" y="3142959"/>
        <a:ext cx="2615937" cy="1268503"/>
      </dsp:txXfrm>
    </dsp:sp>
    <dsp:sp modelId="{FD6B8A58-A167-4B48-9F0F-D712B933D4F4}">
      <dsp:nvSpPr>
        <dsp:cNvPr id="0" name=""/>
        <dsp:cNvSpPr/>
      </dsp:nvSpPr>
      <dsp:spPr>
        <a:xfrm rot="3907178">
          <a:off x="2761560" y="4144402"/>
          <a:ext cx="2562117" cy="40390"/>
        </a:xfrm>
        <a:custGeom>
          <a:avLst/>
          <a:gdLst/>
          <a:ahLst/>
          <a:cxnLst/>
          <a:rect l="0" t="0" r="0" b="0"/>
          <a:pathLst>
            <a:path>
              <a:moveTo>
                <a:pt x="0" y="20195"/>
              </a:moveTo>
              <a:lnTo>
                <a:pt x="2562117" y="201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978566" y="4100545"/>
        <a:ext cx="128105" cy="128105"/>
      </dsp:txXfrm>
    </dsp:sp>
    <dsp:sp modelId="{A82911A2-3E6E-444F-B736-48BA971BE5B8}">
      <dsp:nvSpPr>
        <dsp:cNvPr id="0" name=""/>
        <dsp:cNvSpPr/>
      </dsp:nvSpPr>
      <dsp:spPr>
        <a:xfrm>
          <a:off x="4581592" y="4653042"/>
          <a:ext cx="2694867" cy="134743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Increased personal care needs requiring close contact.</a:t>
          </a:r>
        </a:p>
      </dsp:txBody>
      <dsp:txXfrm>
        <a:off x="4621057" y="4692507"/>
        <a:ext cx="2615937" cy="1268503"/>
      </dsp:txXfrm>
    </dsp:sp>
    <dsp:sp modelId="{1B8F0B78-0389-43AD-AF1A-3185474258EE}">
      <dsp:nvSpPr>
        <dsp:cNvPr id="0" name=""/>
        <dsp:cNvSpPr/>
      </dsp:nvSpPr>
      <dsp:spPr>
        <a:xfrm>
          <a:off x="260750" y="4182229"/>
          <a:ext cx="3177706" cy="146959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Students traveling on Special Education busses or in in Special Education classrooms are not inherently or automatically safer than those students on General Education busses or in General Education classrooms.</a:t>
          </a:r>
        </a:p>
      </dsp:txBody>
      <dsp:txXfrm>
        <a:off x="303793" y="4225272"/>
        <a:ext cx="3091620" cy="13835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BD4D7-1F55-4BA3-899A-3724D3C332FD}">
      <dsp:nvSpPr>
        <dsp:cNvPr id="0" name=""/>
        <dsp:cNvSpPr/>
      </dsp:nvSpPr>
      <dsp:spPr>
        <a:xfrm>
          <a:off x="2899779" y="686484"/>
          <a:ext cx="530464" cy="91440"/>
        </a:xfrm>
        <a:custGeom>
          <a:avLst/>
          <a:gdLst/>
          <a:ahLst/>
          <a:cxnLst/>
          <a:rect l="0" t="0" r="0" b="0"/>
          <a:pathLst>
            <a:path>
              <a:moveTo>
                <a:pt x="0" y="45720"/>
              </a:moveTo>
              <a:lnTo>
                <a:pt x="53046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3150985" y="729398"/>
        <a:ext cx="28053" cy="5610"/>
      </dsp:txXfrm>
    </dsp:sp>
    <dsp:sp modelId="{6625F61D-49F4-4811-8631-028710004685}">
      <dsp:nvSpPr>
        <dsp:cNvPr id="0" name=""/>
        <dsp:cNvSpPr/>
      </dsp:nvSpPr>
      <dsp:spPr>
        <a:xfrm>
          <a:off x="462167" y="380"/>
          <a:ext cx="2439412" cy="14636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1111250">
            <a:lnSpc>
              <a:spcPct val="90000"/>
            </a:lnSpc>
            <a:spcBef>
              <a:spcPct val="0"/>
            </a:spcBef>
            <a:spcAft>
              <a:spcPct val="35000"/>
            </a:spcAft>
            <a:buNone/>
          </a:pPr>
          <a:r>
            <a:rPr lang="en-US" sz="2500" kern="1200" dirty="0"/>
            <a:t>1. Receipt of Complaint</a:t>
          </a:r>
        </a:p>
      </dsp:txBody>
      <dsp:txXfrm>
        <a:off x="462167" y="380"/>
        <a:ext cx="2439412" cy="1463647"/>
      </dsp:txXfrm>
    </dsp:sp>
    <dsp:sp modelId="{7A41C078-1FF0-4151-A7FB-DCB687C2C20E}">
      <dsp:nvSpPr>
        <dsp:cNvPr id="0" name=""/>
        <dsp:cNvSpPr/>
      </dsp:nvSpPr>
      <dsp:spPr>
        <a:xfrm>
          <a:off x="1681873" y="1462227"/>
          <a:ext cx="3000476" cy="530464"/>
        </a:xfrm>
        <a:custGeom>
          <a:avLst/>
          <a:gdLst/>
          <a:ahLst/>
          <a:cxnLst/>
          <a:rect l="0" t="0" r="0" b="0"/>
          <a:pathLst>
            <a:path>
              <a:moveTo>
                <a:pt x="3000476" y="0"/>
              </a:moveTo>
              <a:lnTo>
                <a:pt x="3000476" y="282332"/>
              </a:lnTo>
              <a:lnTo>
                <a:pt x="0" y="282332"/>
              </a:lnTo>
              <a:lnTo>
                <a:pt x="0" y="530464"/>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5799" y="1724654"/>
        <a:ext cx="152624" cy="5610"/>
      </dsp:txXfrm>
    </dsp:sp>
    <dsp:sp modelId="{215D4959-6D88-401D-AB51-2F8B996A6A34}">
      <dsp:nvSpPr>
        <dsp:cNvPr id="0" name=""/>
        <dsp:cNvSpPr/>
      </dsp:nvSpPr>
      <dsp:spPr>
        <a:xfrm>
          <a:off x="3462644" y="380"/>
          <a:ext cx="2439412" cy="146364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1111250">
            <a:lnSpc>
              <a:spcPct val="90000"/>
            </a:lnSpc>
            <a:spcBef>
              <a:spcPct val="0"/>
            </a:spcBef>
            <a:spcAft>
              <a:spcPct val="35000"/>
            </a:spcAft>
            <a:buNone/>
          </a:pPr>
          <a:r>
            <a:rPr lang="en-US" sz="2500" kern="1200" dirty="0"/>
            <a:t>2. Report to Title IX Coordinator</a:t>
          </a:r>
        </a:p>
      </dsp:txBody>
      <dsp:txXfrm>
        <a:off x="3462644" y="380"/>
        <a:ext cx="2439412" cy="1463647"/>
      </dsp:txXfrm>
    </dsp:sp>
    <dsp:sp modelId="{CB5B7A44-88E2-470E-8DEA-EE253565D2A1}">
      <dsp:nvSpPr>
        <dsp:cNvPr id="0" name=""/>
        <dsp:cNvSpPr/>
      </dsp:nvSpPr>
      <dsp:spPr>
        <a:xfrm>
          <a:off x="2899779" y="2711196"/>
          <a:ext cx="530464" cy="91440"/>
        </a:xfrm>
        <a:custGeom>
          <a:avLst/>
          <a:gdLst/>
          <a:ahLst/>
          <a:cxnLst/>
          <a:rect l="0" t="0" r="0" b="0"/>
          <a:pathLst>
            <a:path>
              <a:moveTo>
                <a:pt x="0" y="45720"/>
              </a:moveTo>
              <a:lnTo>
                <a:pt x="530464"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985" y="2754110"/>
        <a:ext cx="28053" cy="5610"/>
      </dsp:txXfrm>
    </dsp:sp>
    <dsp:sp modelId="{D63AB5CF-B1A1-4267-B577-CABFC2AD0AD2}">
      <dsp:nvSpPr>
        <dsp:cNvPr id="0" name=""/>
        <dsp:cNvSpPr/>
      </dsp:nvSpPr>
      <dsp:spPr>
        <a:xfrm>
          <a:off x="462167" y="2025092"/>
          <a:ext cx="2439412" cy="146364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1111250">
            <a:lnSpc>
              <a:spcPct val="90000"/>
            </a:lnSpc>
            <a:spcBef>
              <a:spcPct val="0"/>
            </a:spcBef>
            <a:spcAft>
              <a:spcPct val="35000"/>
            </a:spcAft>
            <a:buNone/>
          </a:pPr>
          <a:r>
            <a:rPr lang="en-US" sz="2500" kern="1200" dirty="0"/>
            <a:t>3. Intake &amp; Evaluation</a:t>
          </a:r>
        </a:p>
      </dsp:txBody>
      <dsp:txXfrm>
        <a:off x="462167" y="2025092"/>
        <a:ext cx="2439412" cy="1463647"/>
      </dsp:txXfrm>
    </dsp:sp>
    <dsp:sp modelId="{CC214A3D-0963-477D-AB99-0B791875A927}">
      <dsp:nvSpPr>
        <dsp:cNvPr id="0" name=""/>
        <dsp:cNvSpPr/>
      </dsp:nvSpPr>
      <dsp:spPr>
        <a:xfrm>
          <a:off x="1681873" y="3486939"/>
          <a:ext cx="3000476" cy="530464"/>
        </a:xfrm>
        <a:custGeom>
          <a:avLst/>
          <a:gdLst/>
          <a:ahLst/>
          <a:cxnLst/>
          <a:rect l="0" t="0" r="0" b="0"/>
          <a:pathLst>
            <a:path>
              <a:moveTo>
                <a:pt x="3000476" y="0"/>
              </a:moveTo>
              <a:lnTo>
                <a:pt x="3000476" y="282332"/>
              </a:lnTo>
              <a:lnTo>
                <a:pt x="0" y="282332"/>
              </a:lnTo>
              <a:lnTo>
                <a:pt x="0" y="530464"/>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5799" y="3749366"/>
        <a:ext cx="152624" cy="5610"/>
      </dsp:txXfrm>
    </dsp:sp>
    <dsp:sp modelId="{BC24C339-E2A9-4F77-8E89-9C5D0B4EE73C}">
      <dsp:nvSpPr>
        <dsp:cNvPr id="0" name=""/>
        <dsp:cNvSpPr/>
      </dsp:nvSpPr>
      <dsp:spPr>
        <a:xfrm>
          <a:off x="3462644" y="2025092"/>
          <a:ext cx="2439412" cy="146364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1111250">
            <a:lnSpc>
              <a:spcPct val="90000"/>
            </a:lnSpc>
            <a:spcBef>
              <a:spcPct val="0"/>
            </a:spcBef>
            <a:spcAft>
              <a:spcPct val="35000"/>
            </a:spcAft>
            <a:buNone/>
          </a:pPr>
          <a:r>
            <a:rPr lang="en-US" sz="2500" kern="1200" dirty="0"/>
            <a:t>4. Investigation</a:t>
          </a:r>
        </a:p>
      </dsp:txBody>
      <dsp:txXfrm>
        <a:off x="3462644" y="2025092"/>
        <a:ext cx="2439412" cy="1463647"/>
      </dsp:txXfrm>
    </dsp:sp>
    <dsp:sp modelId="{0C90AD6A-C76C-40CF-9D9B-10CF9B05AD4D}">
      <dsp:nvSpPr>
        <dsp:cNvPr id="0" name=""/>
        <dsp:cNvSpPr/>
      </dsp:nvSpPr>
      <dsp:spPr>
        <a:xfrm>
          <a:off x="2899779" y="4735907"/>
          <a:ext cx="530464" cy="91440"/>
        </a:xfrm>
        <a:custGeom>
          <a:avLst/>
          <a:gdLst/>
          <a:ahLst/>
          <a:cxnLst/>
          <a:rect l="0" t="0" r="0" b="0"/>
          <a:pathLst>
            <a:path>
              <a:moveTo>
                <a:pt x="0" y="45720"/>
              </a:moveTo>
              <a:lnTo>
                <a:pt x="530464"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985" y="4778822"/>
        <a:ext cx="28053" cy="5610"/>
      </dsp:txXfrm>
    </dsp:sp>
    <dsp:sp modelId="{A42E8E14-F0C8-491C-B196-F7F5A993FE3B}">
      <dsp:nvSpPr>
        <dsp:cNvPr id="0" name=""/>
        <dsp:cNvSpPr/>
      </dsp:nvSpPr>
      <dsp:spPr>
        <a:xfrm>
          <a:off x="462167" y="4049804"/>
          <a:ext cx="2439412" cy="146364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1111250">
            <a:lnSpc>
              <a:spcPct val="90000"/>
            </a:lnSpc>
            <a:spcBef>
              <a:spcPct val="0"/>
            </a:spcBef>
            <a:spcAft>
              <a:spcPct val="35000"/>
            </a:spcAft>
            <a:buNone/>
          </a:pPr>
          <a:r>
            <a:rPr lang="en-US" sz="2500" kern="1200" dirty="0"/>
            <a:t>5. Determination Regarding Responsibility</a:t>
          </a:r>
        </a:p>
      </dsp:txBody>
      <dsp:txXfrm>
        <a:off x="462167" y="4049804"/>
        <a:ext cx="2439412" cy="1463647"/>
      </dsp:txXfrm>
    </dsp:sp>
    <dsp:sp modelId="{984D4A08-F1FB-4A8A-8AD5-0C059B76F4ED}">
      <dsp:nvSpPr>
        <dsp:cNvPr id="0" name=""/>
        <dsp:cNvSpPr/>
      </dsp:nvSpPr>
      <dsp:spPr>
        <a:xfrm>
          <a:off x="3462644" y="4049804"/>
          <a:ext cx="2439412" cy="14636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1111250">
            <a:lnSpc>
              <a:spcPct val="90000"/>
            </a:lnSpc>
            <a:spcBef>
              <a:spcPct val="0"/>
            </a:spcBef>
            <a:spcAft>
              <a:spcPct val="35000"/>
            </a:spcAft>
            <a:buNone/>
          </a:pPr>
          <a:r>
            <a:rPr lang="en-US" sz="2500" kern="1200" dirty="0"/>
            <a:t>6. Appeal</a:t>
          </a:r>
        </a:p>
      </dsp:txBody>
      <dsp:txXfrm>
        <a:off x="3462644" y="4049804"/>
        <a:ext cx="2439412" cy="14636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9F75C-0B68-4670-84E8-DE81674F07AD}"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5BD66-30C1-47C5-B38E-7F6EEFAEB3AF}" type="slidenum">
              <a:rPr lang="en-US" smtClean="0"/>
              <a:t>‹#›</a:t>
            </a:fld>
            <a:endParaRPr lang="en-US"/>
          </a:p>
        </p:txBody>
      </p:sp>
    </p:spTree>
    <p:extLst>
      <p:ext uri="{BB962C8B-B14F-4D97-AF65-F5344CB8AC3E}">
        <p14:creationId xmlns:p14="http://schemas.microsoft.com/office/powerpoint/2010/main" val="2422196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615A0-F1DA-428A-BBF5-2E406448242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108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10</a:t>
            </a:fld>
            <a:endParaRPr lang="en-US"/>
          </a:p>
        </p:txBody>
      </p:sp>
    </p:spTree>
    <p:extLst>
      <p:ext uri="{BB962C8B-B14F-4D97-AF65-F5344CB8AC3E}">
        <p14:creationId xmlns:p14="http://schemas.microsoft.com/office/powerpoint/2010/main" val="3524815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After you report an incident of observed or suspected sexual misconduct to the Title IX Coordinator, the District will conduct an investigation. You may be asked questions as part of that investigation and should cooperate fully with the District during this process.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Here are the nuts and bolts of the 2024 (and sometimes 2020) Regulations’ requirements for the mechanics of an investigation. The overarching goal is to gather the facts and present them, along with the relevant and permissible evidence, to the Decision-Maker.</a:t>
            </a:r>
          </a:p>
          <a:p>
            <a:endParaRPr lang="en-US" dirty="0"/>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16</a:t>
            </a:fld>
            <a:endParaRPr lang="en-US"/>
          </a:p>
        </p:txBody>
      </p:sp>
    </p:spTree>
    <p:extLst>
      <p:ext uri="{BB962C8B-B14F-4D97-AF65-F5344CB8AC3E}">
        <p14:creationId xmlns:p14="http://schemas.microsoft.com/office/powerpoint/2010/main" val="1420154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After you report an incident of observed or suspected sexual misconduct to the Title IX Coordinator, the District will conduct an investigation. You may be asked questions as part of that investigation and should cooperate fully with the District during this process.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Here are the nuts and bolts of the 2024 (and sometimes 2020) Regulations’ requirements for the mechanics of an investigation. The overarching goal is to gather the facts and present them, along with the relevant and permissible evidence, to the Decision-Maker.</a:t>
            </a:r>
          </a:p>
          <a:p>
            <a:endParaRPr lang="en-US" dirty="0"/>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17</a:t>
            </a:fld>
            <a:endParaRPr lang="en-US"/>
          </a:p>
        </p:txBody>
      </p:sp>
    </p:spTree>
    <p:extLst>
      <p:ext uri="{BB962C8B-B14F-4D97-AF65-F5344CB8AC3E}">
        <p14:creationId xmlns:p14="http://schemas.microsoft.com/office/powerpoint/2010/main" val="23446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list of risk factors is not exhaustive, but evidence does suggest that children with intellectual and/or developmental disabilities are at a higher risk for sexual abuse and victimization than their non-disabled peers.</a:t>
            </a:r>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18</a:t>
            </a:fld>
            <a:endParaRPr lang="en-US"/>
          </a:p>
        </p:txBody>
      </p:sp>
    </p:spTree>
    <p:extLst>
      <p:ext uri="{BB962C8B-B14F-4D97-AF65-F5344CB8AC3E}">
        <p14:creationId xmlns:p14="http://schemas.microsoft.com/office/powerpoint/2010/main" val="399057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This is just an overview slide, and it’s pretty simplified for ease of reference. We wanted to give you an idea of how the pieces fit together. Forests and trees and whatnot.</a:t>
            </a:r>
          </a:p>
          <a:p>
            <a:pPr defTabSz="966612">
              <a:defRPr/>
            </a:pPr>
            <a:endParaRPr lang="en-US" dirty="0"/>
          </a:p>
          <a:p>
            <a:pPr defTabSz="966612">
              <a:defRPr/>
            </a:pPr>
            <a:r>
              <a:rPr lang="en-US" dirty="0"/>
              <a:t>You should be generally familiar with this process and with how your roles fit into it.</a:t>
            </a:r>
          </a:p>
          <a:p>
            <a:endParaRPr lang="en-US" dirty="0"/>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21</a:t>
            </a:fld>
            <a:endParaRPr lang="en-US"/>
          </a:p>
        </p:txBody>
      </p:sp>
    </p:spTree>
    <p:extLst>
      <p:ext uri="{BB962C8B-B14F-4D97-AF65-F5344CB8AC3E}">
        <p14:creationId xmlns:p14="http://schemas.microsoft.com/office/powerpoint/2010/main" val="121443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5BD66-30C1-47C5-B38E-7F6EEFAEB3AF}" type="slidenum">
              <a:rPr lang="en-US" smtClean="0"/>
              <a:t>67</a:t>
            </a:fld>
            <a:endParaRPr lang="en-US"/>
          </a:p>
        </p:txBody>
      </p:sp>
    </p:spTree>
    <p:extLst>
      <p:ext uri="{BB962C8B-B14F-4D97-AF65-F5344CB8AC3E}">
        <p14:creationId xmlns:p14="http://schemas.microsoft.com/office/powerpoint/2010/main" val="2126404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B28BBB-2939-4FAB-A910-EC66FD509A5E}" type="datetime1">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1452962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5EE58E-C3A7-4AAC-9E6C-66005A8AF3A6}" type="datetime1">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3300318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BB1786-1977-4B55-B40B-0F1165BBA94B}" type="datetime1">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307891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4F038-13B1-43CE-8C12-0555E209F791}" type="datetime1">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1043977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1DA2AB-5366-4043-A5B1-9F0E0EDF1561}" type="datetime1">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1084544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C2C5DF-FC0A-481C-B0B7-3660AAE7AEF6}" type="datetime1">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2185366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8EF23F-429D-4C79-B458-C7ED03639F4E}" type="datetime1">
              <a:rPr lang="en-US" smtClean="0"/>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351990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7AACF4-167A-4841-80AB-648730E6A35D}" type="datetime1">
              <a:rPr lang="en-US" smtClean="0"/>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3081643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05E58-ED17-43E9-AD2A-642E7497982B}" type="datetime1">
              <a:rPr lang="en-US" smtClean="0"/>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89701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2C242D-A6B4-4693-A3D8-5A9CCFF2A411}" type="datetime1">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407424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707C9B-B28D-4C77-8EF9-B6D4EE90BB96}" type="datetime1">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145540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E46BE-C837-4702-987C-14E3F9800027}" type="datetime1">
              <a:rPr lang="en-US" smtClean="0"/>
              <a:t>3/19/2025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0EA2E-A075-4026-B490-AECC2D6B579E}" type="slidenum">
              <a:rPr lang="en-US" smtClean="0"/>
              <a:t>‹#›</a:t>
            </a:fld>
            <a:endParaRPr lang="en-US"/>
          </a:p>
        </p:txBody>
      </p:sp>
    </p:spTree>
    <p:extLst>
      <p:ext uri="{BB962C8B-B14F-4D97-AF65-F5344CB8AC3E}">
        <p14:creationId xmlns:p14="http://schemas.microsoft.com/office/powerpoint/2010/main" val="37215183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mailto:Felisha.jackson@atlanta.k12.ga.u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800B3-1FAC-45FF-96B1-1F588AB78F7D}"/>
              </a:ext>
            </a:extLst>
          </p:cNvPr>
          <p:cNvSpPr>
            <a:spLocks noGrp="1"/>
          </p:cNvSpPr>
          <p:nvPr>
            <p:ph type="ctrTitle"/>
          </p:nvPr>
        </p:nvSpPr>
        <p:spPr>
          <a:xfrm>
            <a:off x="718687" y="5091762"/>
            <a:ext cx="6525394" cy="1264588"/>
          </a:xfrm>
        </p:spPr>
        <p:txBody>
          <a:bodyPr anchor="ctr">
            <a:normAutofit fontScale="90000"/>
          </a:bodyPr>
          <a:lstStyle/>
          <a:p>
            <a:r>
              <a:rPr lang="en-US" sz="4800" b="1" dirty="0">
                <a:solidFill>
                  <a:srgbClr val="FFFFFF"/>
                </a:solidFill>
              </a:rPr>
              <a:t>Title IX Overview for Administrators </a:t>
            </a:r>
            <a:r>
              <a:rPr lang="en-US" sz="3300" b="1" dirty="0">
                <a:solidFill>
                  <a:srgbClr val="FFFFFF"/>
                </a:solidFill>
              </a:rPr>
              <a:t>(Investigatory/Disciplinary Authority) </a:t>
            </a:r>
          </a:p>
        </p:txBody>
      </p:sp>
      <p:sp>
        <p:nvSpPr>
          <p:cNvPr id="3" name="Subtitle 2">
            <a:extLst>
              <a:ext uri="{FF2B5EF4-FFF2-40B4-BE49-F238E27FC236}">
                <a16:creationId xmlns:a16="http://schemas.microsoft.com/office/drawing/2014/main" id="{19358E61-46F6-450C-B70A-3EC9CBC1F0C0}"/>
              </a:ext>
            </a:extLst>
          </p:cNvPr>
          <p:cNvSpPr>
            <a:spLocks noGrp="1"/>
          </p:cNvSpPr>
          <p:nvPr>
            <p:ph type="subTitle" idx="1"/>
          </p:nvPr>
        </p:nvSpPr>
        <p:spPr>
          <a:xfrm>
            <a:off x="8386843" y="5091763"/>
            <a:ext cx="3256516" cy="1264587"/>
          </a:xfrm>
        </p:spPr>
        <p:txBody>
          <a:bodyPr anchor="ctr">
            <a:normAutofit/>
          </a:bodyPr>
          <a:lstStyle/>
          <a:p>
            <a:pPr algn="l"/>
            <a:r>
              <a:rPr lang="en-US" sz="2000" dirty="0">
                <a:solidFill>
                  <a:srgbClr val="FFC000"/>
                </a:solidFill>
              </a:rPr>
              <a:t>Atlanta Public Schools </a:t>
            </a:r>
          </a:p>
        </p:txBody>
      </p:sp>
      <p:pic>
        <p:nvPicPr>
          <p:cNvPr id="5" name="Picture 4">
            <a:extLst>
              <a:ext uri="{FF2B5EF4-FFF2-40B4-BE49-F238E27FC236}">
                <a16:creationId xmlns:a16="http://schemas.microsoft.com/office/drawing/2014/main" id="{1C7183FB-FC5F-451D-BC49-A073390A5C2E}"/>
              </a:ext>
            </a:extLst>
          </p:cNvPr>
          <p:cNvPicPr>
            <a:picLocks noChangeAspect="1"/>
          </p:cNvPicPr>
          <p:nvPr/>
        </p:nvPicPr>
        <p:blipFill rotWithShape="1">
          <a:blip r:embed="rId2"/>
          <a:srcRect r="-1" b="28447"/>
          <a:stretch/>
        </p:blipFill>
        <p:spPr>
          <a:xfrm>
            <a:off x="320040" y="320040"/>
            <a:ext cx="11548872" cy="4462272"/>
          </a:xfrm>
          <a:prstGeom prst="rect">
            <a:avLst/>
          </a:prstGeom>
        </p:spPr>
      </p:pic>
    </p:spTree>
    <p:extLst>
      <p:ext uri="{BB962C8B-B14F-4D97-AF65-F5344CB8AC3E}">
        <p14:creationId xmlns:p14="http://schemas.microsoft.com/office/powerpoint/2010/main" val="344676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2B6F80-124A-D1BC-4AA7-BD4AE97C11EA}"/>
              </a:ext>
            </a:extLst>
          </p:cNvPr>
          <p:cNvSpPr>
            <a:spLocks noGrp="1"/>
          </p:cNvSpPr>
          <p:nvPr>
            <p:ph type="title"/>
          </p:nvPr>
        </p:nvSpPr>
        <p:spPr>
          <a:xfrm>
            <a:off x="838200" y="365125"/>
            <a:ext cx="5558489" cy="1325563"/>
          </a:xfrm>
        </p:spPr>
        <p:txBody>
          <a:bodyPr>
            <a:normAutofit/>
          </a:bodyPr>
          <a:lstStyle/>
          <a:p>
            <a:pPr algn="ctr"/>
            <a:r>
              <a:rPr lang="en-US" dirty="0"/>
              <a:t>Title IX Policies and Procedures</a:t>
            </a:r>
          </a:p>
        </p:txBody>
      </p:sp>
      <p:sp>
        <p:nvSpPr>
          <p:cNvPr id="12" name="Freeform: Shape 11">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CF1CDCE-D663-B64A-8A2E-2EBF26DC8009}"/>
              </a:ext>
            </a:extLst>
          </p:cNvPr>
          <p:cNvSpPr>
            <a:spLocks noGrp="1"/>
          </p:cNvSpPr>
          <p:nvPr>
            <p:ph idx="1"/>
          </p:nvPr>
        </p:nvSpPr>
        <p:spPr>
          <a:xfrm>
            <a:off x="292232" y="1825625"/>
            <a:ext cx="6104458" cy="4737312"/>
          </a:xfrm>
        </p:spPr>
        <p:txBody>
          <a:bodyPr>
            <a:normAutofit fontScale="92500" lnSpcReduction="10000"/>
          </a:bodyPr>
          <a:lstStyle/>
          <a:p>
            <a:r>
              <a:rPr lang="en-US" sz="2400" dirty="0"/>
              <a:t>Atlanta Public Schools has its own comprehensive Title IX policies and procedures.</a:t>
            </a:r>
          </a:p>
          <a:p>
            <a:r>
              <a:rPr lang="en-US" sz="2400" dirty="0"/>
              <a:t>They are periodically updated to comply with applicable Title IX Regulations, but should be each employee’s starting point with respect to Title IX matters.</a:t>
            </a:r>
          </a:p>
          <a:p>
            <a:r>
              <a:rPr lang="en-US" sz="2400" dirty="0"/>
              <a:t>The District’s Title IX Coordinator and Title IX staff are valuable resources for school-level administrators as they receive complaints, investigate allegations, and implement supportive measures and/or sanctions.</a:t>
            </a:r>
          </a:p>
          <a:p>
            <a:r>
              <a:rPr lang="en-US" sz="2400" dirty="0"/>
              <a:t>Make sure you are familiar with Board policies associated with Title IX, discrimination, harassment, grievance procedures – available on District website.</a:t>
            </a:r>
          </a:p>
          <a:p>
            <a:endParaRPr lang="en-US" sz="1800" dirty="0">
              <a:highlight>
                <a:srgbClr val="FFFF00"/>
              </a:highlight>
            </a:endParaRPr>
          </a:p>
          <a:p>
            <a:endParaRPr lang="en-US" sz="1800" dirty="0"/>
          </a:p>
        </p:txBody>
      </p:sp>
      <p:sp>
        <p:nvSpPr>
          <p:cNvPr id="14" name="Oval 13">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lock Arc 15">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Shape 17">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B47A0C89-09F4-00E2-29CB-29CD35B1CCDD}"/>
              </a:ext>
            </a:extLst>
          </p:cNvPr>
          <p:cNvSpPr>
            <a:spLocks noGrp="1"/>
          </p:cNvSpPr>
          <p:nvPr>
            <p:ph type="ftr" sz="quarter" idx="11"/>
          </p:nvPr>
        </p:nvSpPr>
        <p:spPr>
          <a:xfrm>
            <a:off x="2727338" y="6356350"/>
            <a:ext cx="3669352" cy="365125"/>
          </a:xfrm>
        </p:spPr>
        <p:txBody>
          <a:bodyPr>
            <a:normAutofit/>
          </a:bodyPr>
          <a:lstStyle/>
          <a:p>
            <a:pPr>
              <a:lnSpc>
                <a:spcPct val="90000"/>
              </a:lnSpc>
              <a:spcAft>
                <a:spcPts val="600"/>
              </a:spcAft>
              <a:defRPr/>
            </a:pPr>
            <a:r>
              <a:rPr lang="en-US" sz="1000" dirty="0"/>
              <a:t>© 2025 Parker Poe Adams &amp; Bernstein LLP  |  </a:t>
            </a:r>
            <a:r>
              <a:rPr lang="en-US" sz="1000" b="1" dirty="0"/>
              <a:t>parkerpoe.com</a:t>
            </a:r>
          </a:p>
        </p:txBody>
      </p:sp>
      <p:sp>
        <p:nvSpPr>
          <p:cNvPr id="4" name="Slide Number Placeholder 3">
            <a:extLst>
              <a:ext uri="{FF2B5EF4-FFF2-40B4-BE49-F238E27FC236}">
                <a16:creationId xmlns:a16="http://schemas.microsoft.com/office/drawing/2014/main" id="{25DDD252-6F55-C447-8A03-C4D709B1E0CD}"/>
              </a:ext>
            </a:extLst>
          </p:cNvPr>
          <p:cNvSpPr>
            <a:spLocks noGrp="1"/>
          </p:cNvSpPr>
          <p:nvPr>
            <p:ph type="sldNum" sz="quarter" idx="12"/>
          </p:nvPr>
        </p:nvSpPr>
        <p:spPr>
          <a:xfrm>
            <a:off x="9780104" y="6356350"/>
            <a:ext cx="1573696" cy="365125"/>
          </a:xfrm>
        </p:spPr>
        <p:txBody>
          <a:bodyPr>
            <a:normAutofit/>
          </a:bodyPr>
          <a:lstStyle/>
          <a:p>
            <a:pPr>
              <a:spcAft>
                <a:spcPts val="600"/>
              </a:spcAft>
              <a:defRPr/>
            </a:pPr>
            <a:fld id="{AE565EF7-34D6-49B8-A3C2-6898C6A43156}" type="slidenum">
              <a:rPr lang="en-US" smtClean="0"/>
              <a:pPr>
                <a:spcAft>
                  <a:spcPts val="600"/>
                </a:spcAft>
                <a:defRPr/>
              </a:pPr>
              <a:t>10</a:t>
            </a:fld>
            <a:endParaRPr lang="en-US"/>
          </a:p>
        </p:txBody>
      </p:sp>
      <p:sp>
        <p:nvSpPr>
          <p:cNvPr id="24" name="Arc 23">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28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B7587F-5D3F-5370-DD10-51900FF8C9DD}"/>
              </a:ext>
            </a:extLst>
          </p:cNvPr>
          <p:cNvSpPr>
            <a:spLocks noGrp="1"/>
          </p:cNvSpPr>
          <p:nvPr>
            <p:ph type="title"/>
          </p:nvPr>
        </p:nvSpPr>
        <p:spPr>
          <a:xfrm>
            <a:off x="572493" y="238539"/>
            <a:ext cx="11018520" cy="1434415"/>
          </a:xfrm>
        </p:spPr>
        <p:txBody>
          <a:bodyPr anchor="b">
            <a:normAutofit/>
          </a:bodyPr>
          <a:lstStyle/>
          <a:p>
            <a:r>
              <a:rPr lang="en-US" sz="5400"/>
              <a:t>Student-on-Student Sexual Misconduct</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DF03DEC-FECA-EE4B-E250-4D9A366F7FCB}"/>
              </a:ext>
            </a:extLst>
          </p:cNvPr>
          <p:cNvSpPr>
            <a:spLocks noGrp="1"/>
          </p:cNvSpPr>
          <p:nvPr>
            <p:ph idx="1"/>
          </p:nvPr>
        </p:nvSpPr>
        <p:spPr>
          <a:xfrm>
            <a:off x="572493" y="2071315"/>
            <a:ext cx="6713552" cy="4548145"/>
          </a:xfrm>
        </p:spPr>
        <p:txBody>
          <a:bodyPr anchor="t">
            <a:noAutofit/>
          </a:bodyPr>
          <a:lstStyle/>
          <a:p>
            <a:r>
              <a:rPr lang="en-US" sz="1700" dirty="0"/>
              <a:t>According to data from the U.S. Department of Education’s Office for Civil Rights, there were 14,938 incidents of sexual violence in K–12 schools in 2017 – 2018 compared with 9,649 in 2015 – 2016, representing a 55 percent increase.</a:t>
            </a:r>
          </a:p>
          <a:p>
            <a:r>
              <a:rPr lang="en-US" sz="1700" dirty="0"/>
              <a:t>According to a 2019 report from the National Center for Educational Statistics, the number of reported forcible sex offenses on school campuses increased from 2,200 in 2001 to 10,400 in 2017 (a 372 percent increase).</a:t>
            </a:r>
          </a:p>
          <a:p>
            <a:r>
              <a:rPr lang="en-US" sz="1700" dirty="0"/>
              <a:t>Both the 2015 – 2016 Civil Rights Data Collection and the Data Highlight on School Climate and Safety published in 2018 indicated that students reported approximately 9,700 incidents of sexual assault, rape, or attempted rape at elementary and secondary schools in the 2015 to 2016 academic year.</a:t>
            </a:r>
          </a:p>
          <a:p>
            <a:r>
              <a:rPr lang="en-US" sz="1700" dirty="0"/>
              <a:t>R</a:t>
            </a:r>
            <a:r>
              <a:rPr lang="en-US" sz="1700" b="0" i="0" dirty="0">
                <a:effectLst/>
              </a:rPr>
              <a:t>esearch from Hofstra University found that roughly 1 in 10 students in K-12 schools have suffered “some form of sexual misconduct by an educator,” but student-on-student sexual misconduct continues to be a matter of great concern to the District.</a:t>
            </a:r>
            <a:endParaRPr lang="en-US" sz="1700" dirty="0"/>
          </a:p>
        </p:txBody>
      </p:sp>
      <p:pic>
        <p:nvPicPr>
          <p:cNvPr id="5" name="Content Placeholder 4" descr="Group of students reading open books, standing and sitting on stairs indoors">
            <a:extLst>
              <a:ext uri="{FF2B5EF4-FFF2-40B4-BE49-F238E27FC236}">
                <a16:creationId xmlns:a16="http://schemas.microsoft.com/office/drawing/2014/main" id="{9A620F9A-A027-9C9D-923F-4EF8BD116024}"/>
              </a:ext>
            </a:extLst>
          </p:cNvPr>
          <p:cNvPicPr>
            <a:picLocks noChangeAspect="1"/>
          </p:cNvPicPr>
          <p:nvPr/>
        </p:nvPicPr>
        <p:blipFill>
          <a:blip r:embed="rId2"/>
          <a:srcRect t="14135" b="14135"/>
          <a:stretch/>
        </p:blipFill>
        <p:spPr>
          <a:xfrm>
            <a:off x="7675658" y="2093976"/>
            <a:ext cx="3941064" cy="4096512"/>
          </a:xfrm>
          <a:prstGeom prst="rect">
            <a:avLst/>
          </a:prstGeom>
          <a:noFill/>
        </p:spPr>
      </p:pic>
      <p:sp>
        <p:nvSpPr>
          <p:cNvPr id="4" name="Slide Number Placeholder 3">
            <a:extLst>
              <a:ext uri="{FF2B5EF4-FFF2-40B4-BE49-F238E27FC236}">
                <a16:creationId xmlns:a16="http://schemas.microsoft.com/office/drawing/2014/main" id="{F3E76209-13AD-6EAE-62A3-399D1B171140}"/>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11</a:t>
            </a:fld>
            <a:endParaRPr lang="en-US"/>
          </a:p>
        </p:txBody>
      </p:sp>
    </p:spTree>
    <p:extLst>
      <p:ext uri="{BB962C8B-B14F-4D97-AF65-F5344CB8AC3E}">
        <p14:creationId xmlns:p14="http://schemas.microsoft.com/office/powerpoint/2010/main" val="111641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1F42D-6684-3E3A-BFA4-B71F93C6A16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ctr"/>
            <a:r>
              <a:rPr lang="en-US" sz="3800" dirty="0"/>
              <a:t>Student-on-Student </a:t>
            </a:r>
            <a:br>
              <a:rPr lang="en-US" sz="3800" dirty="0"/>
            </a:br>
            <a:r>
              <a:rPr lang="en-US" sz="3800" dirty="0"/>
              <a:t>Sexual Misconduct: Prevention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8018AA-AD2B-20AC-6255-9D07DFD46C77}"/>
              </a:ext>
            </a:extLst>
          </p:cNvPr>
          <p:cNvSpPr>
            <a:spLocks noGrp="1"/>
          </p:cNvSpPr>
          <p:nvPr>
            <p:ph sz="half" idx="1"/>
          </p:nvPr>
        </p:nvSpPr>
        <p:spPr>
          <a:xfrm>
            <a:off x="311085" y="2872899"/>
            <a:ext cx="5081047" cy="3659732"/>
          </a:xfrm>
        </p:spPr>
        <p:txBody>
          <a:bodyPr vert="horz" lIns="91440" tIns="45720" rIns="91440" bIns="45720" rtlCol="0">
            <a:noAutofit/>
          </a:bodyPr>
          <a:lstStyle/>
          <a:p>
            <a:r>
              <a:rPr lang="en-US" sz="2000" dirty="0"/>
              <a:t>Create a culture of consent.</a:t>
            </a:r>
          </a:p>
          <a:p>
            <a:r>
              <a:rPr lang="en-US" sz="2000" dirty="0"/>
              <a:t>Partner with parents and other trusted adults in students’ lives.</a:t>
            </a:r>
          </a:p>
          <a:p>
            <a:r>
              <a:rPr lang="en-US" sz="2000" dirty="0"/>
              <a:t>Share age-appropriate resources for education.</a:t>
            </a:r>
          </a:p>
          <a:p>
            <a:r>
              <a:rPr lang="en-US" sz="2000" dirty="0"/>
              <a:t>Monitor high-risk areas or activities (but know that sexual misconduct or abuse can and does take place in areas that may not be deemed “high risk”).</a:t>
            </a:r>
          </a:p>
          <a:p>
            <a:r>
              <a:rPr lang="en-US" sz="2000" dirty="0"/>
              <a:t>Dispel common sexual misconduct myths and misconceptions.</a:t>
            </a:r>
          </a:p>
        </p:txBody>
      </p:sp>
      <p:pic>
        <p:nvPicPr>
          <p:cNvPr id="7" name="Content Placeholder 7">
            <a:extLst>
              <a:ext uri="{FF2B5EF4-FFF2-40B4-BE49-F238E27FC236}">
                <a16:creationId xmlns:a16="http://schemas.microsoft.com/office/drawing/2014/main" id="{4E2A7F80-45CB-97F4-5B97-5EF67FF42E3F}"/>
              </a:ext>
            </a:extLst>
          </p:cNvPr>
          <p:cNvPicPr>
            <a:picLocks noChangeAspect="1"/>
          </p:cNvPicPr>
          <p:nvPr/>
        </p:nvPicPr>
        <p:blipFill>
          <a:blip r:embed="rId2"/>
          <a:srcRect l="24131" r="14685"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C4AD305E-4785-4655-C407-31B6150471AA}"/>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defTabSz="914400">
              <a:spcAft>
                <a:spcPts val="600"/>
              </a:spcAft>
              <a:defRPr/>
            </a:pPr>
            <a:r>
              <a:rPr lang="en-US" kern="1200" dirty="0">
                <a:solidFill>
                  <a:srgbClr val="FFFFFF"/>
                </a:solidFill>
                <a:latin typeface="Calibri" panose="020F0502020204030204"/>
                <a:ea typeface="+mn-ea"/>
                <a:cs typeface="+mn-cs"/>
              </a:rPr>
              <a:t>© 2025 Parker Poe Adams &amp; Bernstein LLP  |  parkerpoe.com</a:t>
            </a:r>
          </a:p>
        </p:txBody>
      </p:sp>
      <p:sp>
        <p:nvSpPr>
          <p:cNvPr id="4" name="Slide Number Placeholder 3">
            <a:extLst>
              <a:ext uri="{FF2B5EF4-FFF2-40B4-BE49-F238E27FC236}">
                <a16:creationId xmlns:a16="http://schemas.microsoft.com/office/drawing/2014/main" id="{741FABF4-87A4-E1D1-5D67-990231C75F4B}"/>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defTabSz="914400">
              <a:spcAft>
                <a:spcPts val="600"/>
              </a:spcAft>
              <a:defRPr/>
            </a:pPr>
            <a:fld id="{AE565EF7-34D6-49B8-A3C2-6898C6A43156}" type="slidenum">
              <a:rPr lang="en-US">
                <a:solidFill>
                  <a:srgbClr val="FFFFFF"/>
                </a:solidFill>
                <a:latin typeface="Calibri" panose="020F0502020204030204"/>
              </a:rPr>
              <a:pPr defTabSz="914400">
                <a:spcAft>
                  <a:spcPts val="600"/>
                </a:spcAft>
                <a:defRPr/>
              </a:pPr>
              <a:t>12</a:t>
            </a:fld>
            <a:endParaRPr lang="en-US">
              <a:solidFill>
                <a:srgbClr val="FFFFFF"/>
              </a:solidFill>
              <a:latin typeface="Calibri" panose="020F0502020204030204"/>
            </a:endParaRPr>
          </a:p>
        </p:txBody>
      </p:sp>
    </p:spTree>
    <p:extLst>
      <p:ext uri="{BB962C8B-B14F-4D97-AF65-F5344CB8AC3E}">
        <p14:creationId xmlns:p14="http://schemas.microsoft.com/office/powerpoint/2010/main" val="294905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1F42D-6684-3E3A-BFA4-B71F93C6A161}"/>
              </a:ext>
            </a:extLst>
          </p:cNvPr>
          <p:cNvSpPr>
            <a:spLocks noGrp="1"/>
          </p:cNvSpPr>
          <p:nvPr>
            <p:ph type="title"/>
          </p:nvPr>
        </p:nvSpPr>
        <p:spPr>
          <a:xfrm>
            <a:off x="589560" y="856180"/>
            <a:ext cx="4560584" cy="1128068"/>
          </a:xfrm>
        </p:spPr>
        <p:txBody>
          <a:bodyPr anchor="ctr">
            <a:normAutofit/>
          </a:bodyPr>
          <a:lstStyle/>
          <a:p>
            <a:pPr algn="ctr"/>
            <a:r>
              <a:rPr lang="en-US" sz="2500" dirty="0"/>
              <a:t>Student-on-Student </a:t>
            </a:r>
            <a:br>
              <a:rPr lang="en-US" sz="2500" dirty="0"/>
            </a:br>
            <a:r>
              <a:rPr lang="en-US" sz="2500" dirty="0"/>
              <a:t>Sexual Misconduct: Identification</a:t>
            </a:r>
          </a:p>
        </p:txBody>
      </p:sp>
      <p:grpSp>
        <p:nvGrpSpPr>
          <p:cNvPr id="26" name="Group 2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8018AA-AD2B-20AC-6255-9D07DFD46C77}"/>
              </a:ext>
            </a:extLst>
          </p:cNvPr>
          <p:cNvSpPr>
            <a:spLocks noGrp="1"/>
          </p:cNvSpPr>
          <p:nvPr>
            <p:ph idx="1"/>
          </p:nvPr>
        </p:nvSpPr>
        <p:spPr>
          <a:xfrm>
            <a:off x="159341" y="2330505"/>
            <a:ext cx="5784258" cy="4400233"/>
          </a:xfrm>
        </p:spPr>
        <p:txBody>
          <a:bodyPr anchor="ctr">
            <a:noAutofit/>
          </a:bodyPr>
          <a:lstStyle/>
          <a:p>
            <a:r>
              <a:rPr lang="en-US" sz="1600" dirty="0"/>
              <a:t>Student-on-student sexual misconduct can take many forms. Misconduct might include, but is not limited to:</a:t>
            </a:r>
          </a:p>
          <a:p>
            <a:pPr lvl="1"/>
            <a:r>
              <a:rPr lang="en-US" sz="1600" dirty="0"/>
              <a:t>Title IX specific offenses, hostile environment, or quid pro quo;</a:t>
            </a:r>
          </a:p>
          <a:p>
            <a:pPr lvl="1"/>
            <a:r>
              <a:rPr lang="en-US" sz="1600" dirty="0"/>
              <a:t>Dating or relationship violence;</a:t>
            </a:r>
          </a:p>
          <a:p>
            <a:pPr lvl="1"/>
            <a:r>
              <a:rPr lang="en-US" sz="1600" dirty="0"/>
              <a:t>Transmitting sexually explicit images, photos, videos or any other media without the consent of the recipient and all involved parties;</a:t>
            </a:r>
          </a:p>
          <a:p>
            <a:pPr lvl="1"/>
            <a:r>
              <a:rPr lang="en-US" sz="1600" dirty="0"/>
              <a:t>Soliciting or promoting sexual performance using minors;</a:t>
            </a:r>
          </a:p>
          <a:p>
            <a:pPr lvl="1"/>
            <a:r>
              <a:rPr lang="en-US" sz="1600" dirty="0"/>
              <a:t>Inappropriate touching of private body parts;</a:t>
            </a:r>
          </a:p>
          <a:p>
            <a:pPr lvl="1"/>
            <a:r>
              <a:rPr lang="en-US" sz="1600" dirty="0"/>
              <a:t>Invasions of privacy;</a:t>
            </a:r>
          </a:p>
          <a:p>
            <a:pPr lvl="1"/>
            <a:r>
              <a:rPr lang="en-US" sz="1600" dirty="0"/>
              <a:t>Sexual exploitation;</a:t>
            </a:r>
          </a:p>
          <a:p>
            <a:pPr lvl="1"/>
            <a:r>
              <a:rPr lang="en-US" sz="1600" dirty="0"/>
              <a:t>Other inappropriate behaviors of a sexual nature.</a:t>
            </a:r>
          </a:p>
          <a:p>
            <a:r>
              <a:rPr lang="en-US" sz="1600" b="1" dirty="0"/>
              <a:t>If you see (or hear or otherwise become aware of) something, make a report to the Title IX Office!</a:t>
            </a:r>
          </a:p>
        </p:txBody>
      </p:sp>
      <p:sp>
        <p:nvSpPr>
          <p:cNvPr id="27" name="Rectangle 2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lose-up of school bus side view mirror and door">
            <a:extLst>
              <a:ext uri="{FF2B5EF4-FFF2-40B4-BE49-F238E27FC236}">
                <a16:creationId xmlns:a16="http://schemas.microsoft.com/office/drawing/2014/main" id="{9515879F-551F-23C9-64B9-9021DFE163ED}"/>
              </a:ext>
            </a:extLst>
          </p:cNvPr>
          <p:cNvPicPr>
            <a:picLocks noChangeAspect="1"/>
          </p:cNvPicPr>
          <p:nvPr/>
        </p:nvPicPr>
        <p:blipFill>
          <a:blip r:embed="rId2">
            <a:extLst>
              <a:ext uri="{28A0092B-C50C-407E-A947-70E740481C1C}">
                <a14:useLocalDpi xmlns:a14="http://schemas.microsoft.com/office/drawing/2010/main" val="0"/>
              </a:ext>
            </a:extLst>
          </a:blip>
          <a:srcRect l="31141" r="1" b="1"/>
          <a:stretch/>
        </p:blipFill>
        <p:spPr>
          <a:xfrm>
            <a:off x="5977788" y="799352"/>
            <a:ext cx="5425410" cy="5259296"/>
          </a:xfrm>
          <a:prstGeom prst="rect">
            <a:avLst/>
          </a:prstGeom>
        </p:spPr>
      </p:pic>
      <p:sp>
        <p:nvSpPr>
          <p:cNvPr id="5" name="Footer Placeholder 4">
            <a:extLst>
              <a:ext uri="{FF2B5EF4-FFF2-40B4-BE49-F238E27FC236}">
                <a16:creationId xmlns:a16="http://schemas.microsoft.com/office/drawing/2014/main" id="{C4AD305E-4785-4655-C407-31B6150471AA}"/>
              </a:ext>
            </a:extLst>
          </p:cNvPr>
          <p:cNvSpPr>
            <a:spLocks noGrp="1"/>
          </p:cNvSpPr>
          <p:nvPr>
            <p:ph type="ftr" sz="quarter" idx="11"/>
          </p:nvPr>
        </p:nvSpPr>
        <p:spPr>
          <a:xfrm>
            <a:off x="5685810" y="6492240"/>
            <a:ext cx="3050866" cy="365125"/>
          </a:xfrm>
        </p:spPr>
        <p:txBody>
          <a:bodyPr>
            <a:normAutofit/>
          </a:bodyPr>
          <a:lstStyle/>
          <a:p>
            <a:pPr algn="l">
              <a:lnSpc>
                <a:spcPct val="90000"/>
              </a:lnSpc>
              <a:spcAft>
                <a:spcPts val="600"/>
              </a:spcAft>
              <a:defRPr/>
            </a:pPr>
            <a:r>
              <a:rPr lang="en-US" sz="900" dirty="0"/>
              <a:t>© 2025 Parker Poe Adams &amp; Bernstein LLP  |  </a:t>
            </a:r>
            <a:r>
              <a:rPr lang="en-US" sz="900" b="1" dirty="0"/>
              <a:t>parkerpoe.com</a:t>
            </a:r>
          </a:p>
        </p:txBody>
      </p:sp>
      <p:sp>
        <p:nvSpPr>
          <p:cNvPr id="4" name="Slide Number Placeholder 3">
            <a:extLst>
              <a:ext uri="{FF2B5EF4-FFF2-40B4-BE49-F238E27FC236}">
                <a16:creationId xmlns:a16="http://schemas.microsoft.com/office/drawing/2014/main" id="{741FABF4-87A4-E1D1-5D67-990231C75F4B}"/>
              </a:ext>
            </a:extLst>
          </p:cNvPr>
          <p:cNvSpPr>
            <a:spLocks noGrp="1"/>
          </p:cNvSpPr>
          <p:nvPr>
            <p:ph type="sldNum" sz="quarter" idx="12"/>
          </p:nvPr>
        </p:nvSpPr>
        <p:spPr>
          <a:xfrm>
            <a:off x="9385070" y="6492240"/>
            <a:ext cx="1055716" cy="365125"/>
          </a:xfrm>
        </p:spPr>
        <p:txBody>
          <a:bodyPr>
            <a:normAutofit/>
          </a:bodyPr>
          <a:lstStyle/>
          <a:p>
            <a:pPr>
              <a:spcAft>
                <a:spcPts val="600"/>
              </a:spcAft>
              <a:defRPr/>
            </a:pPr>
            <a:fld id="{AE565EF7-34D6-49B8-A3C2-6898C6A43156}" type="slidenum">
              <a:rPr lang="en-US" smtClean="0"/>
              <a:pPr>
                <a:spcAft>
                  <a:spcPts val="600"/>
                </a:spcAft>
                <a:defRPr/>
              </a:pPr>
              <a:t>13</a:t>
            </a:fld>
            <a:endParaRPr lang="en-US"/>
          </a:p>
        </p:txBody>
      </p:sp>
      <p:sp>
        <p:nvSpPr>
          <p:cNvPr id="6" name="AutoShape 2" descr="digital age">
            <a:extLst>
              <a:ext uri="{FF2B5EF4-FFF2-40B4-BE49-F238E27FC236}">
                <a16:creationId xmlns:a16="http://schemas.microsoft.com/office/drawing/2014/main" id="{58ECE23A-9C12-509E-1A72-81DA3FF288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08408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E87201-3B2C-BDD2-688C-0158DF82B752}"/>
              </a:ext>
            </a:extLst>
          </p:cNvPr>
          <p:cNvSpPr>
            <a:spLocks noGrp="1"/>
          </p:cNvSpPr>
          <p:nvPr>
            <p:ph type="title"/>
          </p:nvPr>
        </p:nvSpPr>
        <p:spPr>
          <a:xfrm>
            <a:off x="640080" y="325369"/>
            <a:ext cx="4368602" cy="1956841"/>
          </a:xfrm>
        </p:spPr>
        <p:txBody>
          <a:bodyPr anchor="b">
            <a:normAutofit/>
          </a:bodyPr>
          <a:lstStyle/>
          <a:p>
            <a:pPr algn="ctr"/>
            <a:r>
              <a:rPr lang="en-US" sz="3800" dirty="0"/>
              <a:t>Student-on-Student</a:t>
            </a:r>
            <a:br>
              <a:rPr lang="en-US" sz="3800" dirty="0"/>
            </a:br>
            <a:r>
              <a:rPr lang="en-US" sz="3800" dirty="0"/>
              <a:t>Sexual Misconduct: Identification</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0726CF6-0DEB-F4B6-0EDD-4C3064EA249E}"/>
              </a:ext>
            </a:extLst>
          </p:cNvPr>
          <p:cNvSpPr>
            <a:spLocks noGrp="1"/>
          </p:cNvSpPr>
          <p:nvPr>
            <p:ph idx="1"/>
          </p:nvPr>
        </p:nvSpPr>
        <p:spPr>
          <a:xfrm>
            <a:off x="141402" y="2748235"/>
            <a:ext cx="5271846" cy="3966812"/>
          </a:xfrm>
        </p:spPr>
        <p:txBody>
          <a:bodyPr>
            <a:noAutofit/>
          </a:bodyPr>
          <a:lstStyle/>
          <a:p>
            <a:r>
              <a:rPr lang="en-US" sz="1400" b="1" u="sng" dirty="0"/>
              <a:t>Non-exhaustive</a:t>
            </a:r>
            <a:r>
              <a:rPr lang="en-US" sz="1400" dirty="0"/>
              <a:t> behaviors to look out for:</a:t>
            </a:r>
          </a:p>
          <a:p>
            <a:pPr lvl="1"/>
            <a:r>
              <a:rPr lang="en-US" sz="1400" dirty="0"/>
              <a:t>Ducking behind desks, lab benches, gym mats, or using other methods to avoid detection;</a:t>
            </a:r>
          </a:p>
          <a:p>
            <a:pPr lvl="1"/>
            <a:r>
              <a:rPr lang="en-US" sz="1400" dirty="0"/>
              <a:t>Shushing or motioning for other students to be quiet so as not to draw attention;</a:t>
            </a:r>
          </a:p>
          <a:p>
            <a:pPr lvl="1"/>
            <a:r>
              <a:rPr lang="en-US" sz="1400" dirty="0"/>
              <a:t>Removal or alteration of clothing;</a:t>
            </a:r>
          </a:p>
          <a:p>
            <a:pPr lvl="1"/>
            <a:r>
              <a:rPr lang="en-US" sz="1400" dirty="0"/>
              <a:t>Inappropriate physical contact with others or with oneself;</a:t>
            </a:r>
          </a:p>
          <a:p>
            <a:pPr lvl="1"/>
            <a:r>
              <a:rPr lang="en-US" sz="1400" dirty="0"/>
              <a:t>Fear of physical contact;</a:t>
            </a:r>
          </a:p>
          <a:p>
            <a:pPr lvl="1"/>
            <a:r>
              <a:rPr lang="en-US" sz="1400" dirty="0"/>
              <a:t>Emotional manipulation or assertion of pressure;</a:t>
            </a:r>
          </a:p>
          <a:p>
            <a:pPr lvl="1"/>
            <a:r>
              <a:rPr lang="en-US" sz="1400" dirty="0"/>
              <a:t>Excitement surrounding a cell phone or mobile device;</a:t>
            </a:r>
          </a:p>
          <a:p>
            <a:pPr lvl="1"/>
            <a:r>
              <a:rPr lang="en-US" sz="1400" dirty="0"/>
              <a:t>Unwelcome touching, pinching, or restraining of students by another student;</a:t>
            </a:r>
          </a:p>
          <a:p>
            <a:pPr lvl="1"/>
            <a:r>
              <a:rPr lang="en-US" sz="1400" dirty="0"/>
              <a:t>Catcalling or suggestive comments;</a:t>
            </a:r>
          </a:p>
          <a:p>
            <a:pPr lvl="1"/>
            <a:r>
              <a:rPr lang="en-US" sz="1400" dirty="0"/>
              <a:t>Obscene gestures;</a:t>
            </a:r>
          </a:p>
          <a:p>
            <a:pPr lvl="1"/>
            <a:r>
              <a:rPr lang="en-US" sz="1400" dirty="0"/>
              <a:t>Refusal to sit next to or near another student;</a:t>
            </a:r>
          </a:p>
          <a:p>
            <a:pPr lvl="1"/>
            <a:r>
              <a:rPr lang="en-US" sz="1400" dirty="0"/>
              <a:t>Behavioral changes.</a:t>
            </a:r>
          </a:p>
        </p:txBody>
      </p:sp>
      <p:pic>
        <p:nvPicPr>
          <p:cNvPr id="3" name="Picture 2">
            <a:extLst>
              <a:ext uri="{FF2B5EF4-FFF2-40B4-BE49-F238E27FC236}">
                <a16:creationId xmlns:a16="http://schemas.microsoft.com/office/drawing/2014/main" id="{EA63874B-6C7F-C830-3DFB-1E1A9E3ECC42}"/>
              </a:ext>
            </a:extLst>
          </p:cNvPr>
          <p:cNvPicPr>
            <a:picLocks noChangeAspect="1"/>
          </p:cNvPicPr>
          <p:nvPr/>
        </p:nvPicPr>
        <p:blipFill>
          <a:blip r:embed="rId2"/>
          <a:srcRect r="25273"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Footer Placeholder 5">
            <a:extLst>
              <a:ext uri="{FF2B5EF4-FFF2-40B4-BE49-F238E27FC236}">
                <a16:creationId xmlns:a16="http://schemas.microsoft.com/office/drawing/2014/main" id="{31039494-1125-008D-4E00-439652FAE628}"/>
              </a:ext>
            </a:extLst>
          </p:cNvPr>
          <p:cNvSpPr>
            <a:spLocks noGrp="1"/>
          </p:cNvSpPr>
          <p:nvPr>
            <p:ph type="ftr" sz="quarter" idx="11"/>
          </p:nvPr>
        </p:nvSpPr>
        <p:spPr>
          <a:xfrm>
            <a:off x="6248400" y="6356350"/>
            <a:ext cx="4114800" cy="365125"/>
          </a:xfrm>
        </p:spPr>
        <p:txBody>
          <a:bodyPr>
            <a:normAutofit/>
          </a:bodyPr>
          <a:lstStyle/>
          <a:p>
            <a:pPr algn="l">
              <a:spcAft>
                <a:spcPts val="600"/>
              </a:spcAft>
              <a:defRPr/>
            </a:pPr>
            <a:r>
              <a:rPr lang="en-US" dirty="0">
                <a:solidFill>
                  <a:srgbClr val="FFFFFF"/>
                </a:solidFill>
              </a:rPr>
              <a:t>© 2025 Parker Poe Adams &amp; Bernstein LLP  |  </a:t>
            </a:r>
            <a:r>
              <a:rPr lang="en-US" b="1" dirty="0">
                <a:solidFill>
                  <a:srgbClr val="FFFFFF"/>
                </a:solidFill>
              </a:rPr>
              <a:t>parkerpoe.com</a:t>
            </a:r>
          </a:p>
        </p:txBody>
      </p:sp>
      <p:sp>
        <p:nvSpPr>
          <p:cNvPr id="5" name="Slide Number Placeholder 4">
            <a:extLst>
              <a:ext uri="{FF2B5EF4-FFF2-40B4-BE49-F238E27FC236}">
                <a16:creationId xmlns:a16="http://schemas.microsoft.com/office/drawing/2014/main" id="{538506AB-0398-0975-BCFC-91AD6FC92FE0}"/>
              </a:ext>
            </a:extLst>
          </p:cNvPr>
          <p:cNvSpPr>
            <a:spLocks noGrp="1"/>
          </p:cNvSpPr>
          <p:nvPr>
            <p:ph type="sldNum" sz="quarter" idx="12"/>
          </p:nvPr>
        </p:nvSpPr>
        <p:spPr>
          <a:xfrm>
            <a:off x="10439400" y="6356350"/>
            <a:ext cx="914400" cy="365125"/>
          </a:xfrm>
        </p:spPr>
        <p:txBody>
          <a:bodyPr>
            <a:normAutofit/>
          </a:bodyPr>
          <a:lstStyle/>
          <a:p>
            <a:pPr>
              <a:spcAft>
                <a:spcPts val="600"/>
              </a:spcAft>
              <a:defRPr/>
            </a:pPr>
            <a:fld id="{B6FA0DA3-0C3C-45EA-B44B-DDD6831BBB7C}" type="slidenum">
              <a:rPr lang="en-US">
                <a:solidFill>
                  <a:srgbClr val="FFFFFF"/>
                </a:solidFill>
              </a:rPr>
              <a:pPr>
                <a:spcAft>
                  <a:spcPts val="600"/>
                </a:spcAft>
                <a:defRPr/>
              </a:pPr>
              <a:t>14</a:t>
            </a:fld>
            <a:endParaRPr lang="en-US">
              <a:solidFill>
                <a:srgbClr val="FFFFFF"/>
              </a:solidFill>
            </a:endParaRPr>
          </a:p>
        </p:txBody>
      </p:sp>
    </p:spTree>
    <p:extLst>
      <p:ext uri="{BB962C8B-B14F-4D97-AF65-F5344CB8AC3E}">
        <p14:creationId xmlns:p14="http://schemas.microsoft.com/office/powerpoint/2010/main" val="1734359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A1F42D-6684-3E3A-BFA4-B71F93C6A161}"/>
              </a:ext>
            </a:extLst>
          </p:cNvPr>
          <p:cNvSpPr>
            <a:spLocks noGrp="1"/>
          </p:cNvSpPr>
          <p:nvPr>
            <p:ph type="title"/>
          </p:nvPr>
        </p:nvSpPr>
        <p:spPr>
          <a:xfrm>
            <a:off x="182328" y="1165860"/>
            <a:ext cx="4413504" cy="4526280"/>
          </a:xfrm>
        </p:spPr>
        <p:txBody>
          <a:bodyPr>
            <a:normAutofit/>
          </a:bodyPr>
          <a:lstStyle/>
          <a:p>
            <a:pPr algn="ctr"/>
            <a:r>
              <a:rPr lang="en-US" sz="4000" dirty="0"/>
              <a:t>Student-on-Student </a:t>
            </a:r>
            <a:br>
              <a:rPr lang="en-US" sz="4000" dirty="0"/>
            </a:br>
            <a:r>
              <a:rPr lang="en-US" sz="4000" dirty="0"/>
              <a:t>Sexual Misconduct: Reporting</a:t>
            </a:r>
          </a:p>
        </p:txBody>
      </p:sp>
      <p:sp>
        <p:nvSpPr>
          <p:cNvPr id="24" name="Rectangle 2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Footer Placeholder 4">
            <a:extLst>
              <a:ext uri="{FF2B5EF4-FFF2-40B4-BE49-F238E27FC236}">
                <a16:creationId xmlns:a16="http://schemas.microsoft.com/office/drawing/2014/main" id="{C4AD305E-4785-4655-C407-31B6150471AA}"/>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en-US" dirty="0">
                <a:solidFill>
                  <a:schemeClr val="tx1">
                    <a:lumMod val="50000"/>
                    <a:lumOff val="50000"/>
                  </a:schemeClr>
                </a:solidFill>
              </a:rPr>
              <a:t>© 2025 Parker Poe Adams &amp; Bernstein LLP  |  </a:t>
            </a:r>
            <a:r>
              <a:rPr lang="en-US" b="1" dirty="0">
                <a:solidFill>
                  <a:schemeClr val="tx1">
                    <a:lumMod val="50000"/>
                    <a:lumOff val="50000"/>
                  </a:schemeClr>
                </a:solidFill>
              </a:rPr>
              <a:t>parkerpoe.com</a:t>
            </a:r>
          </a:p>
        </p:txBody>
      </p:sp>
      <p:sp>
        <p:nvSpPr>
          <p:cNvPr id="4" name="Slide Number Placeholder 3">
            <a:extLst>
              <a:ext uri="{FF2B5EF4-FFF2-40B4-BE49-F238E27FC236}">
                <a16:creationId xmlns:a16="http://schemas.microsoft.com/office/drawing/2014/main" id="{741FABF4-87A4-E1D1-5D67-990231C75F4B}"/>
              </a:ext>
            </a:extLst>
          </p:cNvPr>
          <p:cNvSpPr>
            <a:spLocks noGrp="1"/>
          </p:cNvSpPr>
          <p:nvPr>
            <p:ph type="sldNum" sz="quarter" idx="12"/>
          </p:nvPr>
        </p:nvSpPr>
        <p:spPr>
          <a:xfrm>
            <a:off x="8801100" y="6356350"/>
            <a:ext cx="2743200" cy="365125"/>
          </a:xfrm>
        </p:spPr>
        <p:txBody>
          <a:bodyPr>
            <a:normAutofit/>
          </a:bodyPr>
          <a:lstStyle/>
          <a:p>
            <a:pPr>
              <a:spcAft>
                <a:spcPts val="600"/>
              </a:spcAft>
              <a:defRPr/>
            </a:pPr>
            <a:fld id="{AE565EF7-34D6-49B8-A3C2-6898C6A43156}" type="slidenum">
              <a:rPr lang="en-US">
                <a:solidFill>
                  <a:schemeClr val="tx1">
                    <a:lumMod val="50000"/>
                    <a:lumOff val="50000"/>
                  </a:schemeClr>
                </a:solidFill>
              </a:rPr>
              <a:pPr>
                <a:spcAft>
                  <a:spcPts val="600"/>
                </a:spcAft>
                <a:defRPr/>
              </a:pPr>
              <a:t>15</a:t>
            </a:fld>
            <a:endParaRPr 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D08E1770-F851-3339-DA5B-37408D872CE5}"/>
              </a:ext>
            </a:extLst>
          </p:cNvPr>
          <p:cNvGraphicFramePr>
            <a:graphicFrameLocks noGrp="1"/>
          </p:cNvGraphicFramePr>
          <p:nvPr>
            <p:ph idx="1"/>
            <p:extLst>
              <p:ext uri="{D42A27DB-BD31-4B8C-83A1-F6EECF244321}">
                <p14:modId xmlns:p14="http://schemas.microsoft.com/office/powerpoint/2010/main" val="42591562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4865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1F42D-6684-3E3A-BFA4-B71F93C6A161}"/>
              </a:ext>
            </a:extLst>
          </p:cNvPr>
          <p:cNvSpPr>
            <a:spLocks noGrp="1"/>
          </p:cNvSpPr>
          <p:nvPr>
            <p:ph type="title"/>
          </p:nvPr>
        </p:nvSpPr>
        <p:spPr>
          <a:xfrm>
            <a:off x="36575" y="548640"/>
            <a:ext cx="4738543" cy="5431536"/>
          </a:xfrm>
        </p:spPr>
        <p:txBody>
          <a:bodyPr>
            <a:normAutofit/>
          </a:bodyPr>
          <a:lstStyle/>
          <a:p>
            <a:pPr algn="ctr"/>
            <a:r>
              <a:rPr lang="en-US" sz="5000" dirty="0"/>
              <a:t>Student-on-Student </a:t>
            </a:r>
            <a:br>
              <a:rPr lang="en-US" sz="5000" dirty="0"/>
            </a:br>
            <a:r>
              <a:rPr lang="en-US" sz="5000" dirty="0"/>
              <a:t>Sexual Misconduct: Investigation</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8018AA-AD2B-20AC-6255-9D07DFD46C77}"/>
              </a:ext>
            </a:extLst>
          </p:cNvPr>
          <p:cNvSpPr>
            <a:spLocks noGrp="1"/>
          </p:cNvSpPr>
          <p:nvPr>
            <p:ph idx="1"/>
          </p:nvPr>
        </p:nvSpPr>
        <p:spPr>
          <a:xfrm>
            <a:off x="5126418" y="814415"/>
            <a:ext cx="6224335" cy="5431536"/>
          </a:xfrm>
        </p:spPr>
        <p:txBody>
          <a:bodyPr anchor="ctr">
            <a:normAutofit fontScale="92500"/>
          </a:bodyPr>
          <a:lstStyle/>
          <a:p>
            <a:r>
              <a:rPr lang="en-US" sz="2200" dirty="0"/>
              <a:t>Must be adequate, reliable, and impartial. </a:t>
            </a:r>
          </a:p>
          <a:p>
            <a:r>
              <a:rPr lang="en-US" sz="2200" dirty="0"/>
              <a:t>Burden on the assigned Title IX investigator to conduct the investigation and gather evidence.</a:t>
            </a:r>
          </a:p>
          <a:p>
            <a:r>
              <a:rPr lang="en-US" sz="2200" dirty="0"/>
              <a:t>Equal opportunity to be accompanied by an advisor (which can be, but isn’t required to be, an attorney).</a:t>
            </a:r>
          </a:p>
          <a:p>
            <a:r>
              <a:rPr lang="en-US" sz="2200" dirty="0"/>
              <a:t>Parties must have equal opportunity to present fact and expert witnesses, inculpatory &amp; exculpatory evidence that is relevant and permissible.</a:t>
            </a:r>
          </a:p>
          <a:p>
            <a:r>
              <a:rPr lang="en-US" sz="2200" dirty="0"/>
              <a:t>Determine what evidence is relevant and what evidence is impermissible even if it’s relevant.</a:t>
            </a:r>
          </a:p>
          <a:p>
            <a:r>
              <a:rPr lang="en-US" sz="2200" dirty="0"/>
              <a:t>Provide equal opportunity to access relevant and not otherwise impermissible evidence: investigative report and evidence inspection (10 day timeline).</a:t>
            </a:r>
          </a:p>
          <a:p>
            <a:r>
              <a:rPr lang="en-US" sz="2200" dirty="0"/>
              <a:t>Take reasonable steps to prevent and address unauthorized disclosure.</a:t>
            </a:r>
          </a:p>
          <a:p>
            <a:endParaRPr lang="en-US" sz="1500" dirty="0"/>
          </a:p>
        </p:txBody>
      </p:sp>
      <p:sp>
        <p:nvSpPr>
          <p:cNvPr id="5" name="Footer Placeholder 4">
            <a:extLst>
              <a:ext uri="{FF2B5EF4-FFF2-40B4-BE49-F238E27FC236}">
                <a16:creationId xmlns:a16="http://schemas.microsoft.com/office/drawing/2014/main" id="{C4AD305E-4785-4655-C407-31B6150471AA}"/>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en-US" dirty="0"/>
              <a:t>© 2025 Parker Poe Adams &amp; Bernstein LLP  |  </a:t>
            </a:r>
            <a:r>
              <a:rPr lang="en-US" b="1" dirty="0"/>
              <a:t>parkerpoe.com</a:t>
            </a:r>
          </a:p>
        </p:txBody>
      </p:sp>
      <p:sp>
        <p:nvSpPr>
          <p:cNvPr id="4" name="Slide Number Placeholder 3">
            <a:extLst>
              <a:ext uri="{FF2B5EF4-FFF2-40B4-BE49-F238E27FC236}">
                <a16:creationId xmlns:a16="http://schemas.microsoft.com/office/drawing/2014/main" id="{741FABF4-87A4-E1D1-5D67-990231C75F4B}"/>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AE565EF7-34D6-49B8-A3C2-6898C6A43156}" type="slidenum">
              <a:rPr lang="en-US" smtClean="0"/>
              <a:pPr>
                <a:spcAft>
                  <a:spcPts val="600"/>
                </a:spcAft>
                <a:defRPr/>
              </a:pPr>
              <a:t>16</a:t>
            </a:fld>
            <a:endParaRPr lang="en-US"/>
          </a:p>
        </p:txBody>
      </p:sp>
    </p:spTree>
    <p:extLst>
      <p:ext uri="{BB962C8B-B14F-4D97-AF65-F5344CB8AC3E}">
        <p14:creationId xmlns:p14="http://schemas.microsoft.com/office/powerpoint/2010/main" val="910505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A1F42D-6684-3E3A-BFA4-B71F93C6A161}"/>
              </a:ext>
            </a:extLst>
          </p:cNvPr>
          <p:cNvSpPr>
            <a:spLocks noGrp="1"/>
          </p:cNvSpPr>
          <p:nvPr>
            <p:ph type="title"/>
          </p:nvPr>
        </p:nvSpPr>
        <p:spPr>
          <a:xfrm>
            <a:off x="128017" y="1161288"/>
            <a:ext cx="4464882" cy="4526280"/>
          </a:xfrm>
        </p:spPr>
        <p:txBody>
          <a:bodyPr>
            <a:normAutofit/>
          </a:bodyPr>
          <a:lstStyle/>
          <a:p>
            <a:pPr algn="ctr"/>
            <a:r>
              <a:rPr lang="en-US" sz="4000" dirty="0"/>
              <a:t>Student-on-Student </a:t>
            </a:r>
            <a:br>
              <a:rPr lang="en-US" sz="4000" dirty="0"/>
            </a:br>
            <a:r>
              <a:rPr lang="en-US" sz="4000" dirty="0"/>
              <a:t>Sexual Misconduct: Resolution</a:t>
            </a:r>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A8018AA-AD2B-20AC-6255-9D07DFD46C77}"/>
              </a:ext>
            </a:extLst>
          </p:cNvPr>
          <p:cNvSpPr>
            <a:spLocks noGrp="1"/>
          </p:cNvSpPr>
          <p:nvPr>
            <p:ph idx="1"/>
          </p:nvPr>
        </p:nvSpPr>
        <p:spPr>
          <a:xfrm>
            <a:off x="5052767" y="932688"/>
            <a:ext cx="7139232" cy="4992624"/>
          </a:xfrm>
        </p:spPr>
        <p:txBody>
          <a:bodyPr anchor="ctr">
            <a:noAutofit/>
          </a:bodyPr>
          <a:lstStyle/>
          <a:p>
            <a:r>
              <a:rPr lang="en-US" sz="2200" dirty="0"/>
              <a:t>Standard of Proof: Preponderance of the evidence.</a:t>
            </a:r>
          </a:p>
          <a:p>
            <a:pPr lvl="1"/>
            <a:r>
              <a:rPr lang="en-US" sz="2200" dirty="0"/>
              <a:t>“More likely than not” that the conduct occurred.</a:t>
            </a:r>
          </a:p>
          <a:p>
            <a:pPr lvl="1"/>
            <a:r>
              <a:rPr lang="en-US" sz="2200" dirty="0"/>
              <a:t>“50% and a feather”</a:t>
            </a:r>
          </a:p>
          <a:p>
            <a:r>
              <a:rPr lang="en-US" sz="2200" dirty="0"/>
              <a:t>If the Decision-Maker is not persuaded under that standard by the evidence that sex discrimination occurred, whatever the quantity of the evidence is, the Decision-Maker </a:t>
            </a:r>
            <a:r>
              <a:rPr lang="en-US" sz="2200" b="1" u="sng" dirty="0"/>
              <a:t>must not </a:t>
            </a:r>
            <a:r>
              <a:rPr lang="en-US" sz="2200" dirty="0"/>
              <a:t>determine that sex discrimination occurred.</a:t>
            </a:r>
          </a:p>
          <a:p>
            <a:r>
              <a:rPr lang="en-US" sz="2200" dirty="0"/>
              <a:t>Under both the 2020 and 2024 Regs the District is not required to hold a live hearing.</a:t>
            </a:r>
          </a:p>
          <a:p>
            <a:r>
              <a:rPr lang="en-US" sz="2200" dirty="0"/>
              <a:t>Determination must be issued in writing and must include:</a:t>
            </a:r>
          </a:p>
          <a:p>
            <a:pPr lvl="1"/>
            <a:r>
              <a:rPr lang="en-US" sz="2200" dirty="0"/>
              <a:t>The rationale for the determination, and</a:t>
            </a:r>
          </a:p>
          <a:p>
            <a:pPr lvl="1"/>
            <a:r>
              <a:rPr lang="en-US" sz="2200" dirty="0"/>
              <a:t>The procedures and bases for appeal.</a:t>
            </a:r>
          </a:p>
          <a:p>
            <a:r>
              <a:rPr lang="en-US" sz="2200" dirty="0"/>
              <a:t>Title IX Coordinator must coordinate provision and implementation of remedies and sanctions.</a:t>
            </a:r>
          </a:p>
        </p:txBody>
      </p:sp>
      <p:sp>
        <p:nvSpPr>
          <p:cNvPr id="5" name="Footer Placeholder 4">
            <a:extLst>
              <a:ext uri="{FF2B5EF4-FFF2-40B4-BE49-F238E27FC236}">
                <a16:creationId xmlns:a16="http://schemas.microsoft.com/office/drawing/2014/main" id="{C4AD305E-4785-4655-C407-31B6150471AA}"/>
              </a:ext>
            </a:extLst>
          </p:cNvPr>
          <p:cNvSpPr>
            <a:spLocks noGrp="1"/>
          </p:cNvSpPr>
          <p:nvPr>
            <p:ph type="ftr" sz="quarter" idx="11"/>
          </p:nvPr>
        </p:nvSpPr>
        <p:spPr>
          <a:xfrm>
            <a:off x="5434147" y="6356350"/>
            <a:ext cx="4572000" cy="365125"/>
          </a:xfrm>
        </p:spPr>
        <p:txBody>
          <a:bodyPr>
            <a:normAutofit/>
          </a:bodyPr>
          <a:lstStyle/>
          <a:p>
            <a:pPr algn="l">
              <a:spcAft>
                <a:spcPts val="600"/>
              </a:spcAft>
              <a:defRPr/>
            </a:pPr>
            <a:r>
              <a:rPr lang="en-US" dirty="0">
                <a:solidFill>
                  <a:schemeClr val="tx1">
                    <a:lumMod val="50000"/>
                    <a:lumOff val="50000"/>
                  </a:schemeClr>
                </a:solidFill>
              </a:rPr>
              <a:t>© 2025 Parker Poe Adams &amp; Bernstein LLP  |  </a:t>
            </a:r>
            <a:r>
              <a:rPr lang="en-US" b="1" dirty="0">
                <a:solidFill>
                  <a:schemeClr val="tx1">
                    <a:lumMod val="50000"/>
                    <a:lumOff val="50000"/>
                  </a:schemeClr>
                </a:solidFill>
              </a:rPr>
              <a:t>parkerpoe.com</a:t>
            </a:r>
          </a:p>
        </p:txBody>
      </p:sp>
      <p:sp>
        <p:nvSpPr>
          <p:cNvPr id="4" name="Slide Number Placeholder 3">
            <a:extLst>
              <a:ext uri="{FF2B5EF4-FFF2-40B4-BE49-F238E27FC236}">
                <a16:creationId xmlns:a16="http://schemas.microsoft.com/office/drawing/2014/main" id="{741FABF4-87A4-E1D1-5D67-990231C75F4B}"/>
              </a:ext>
            </a:extLst>
          </p:cNvPr>
          <p:cNvSpPr>
            <a:spLocks noGrp="1"/>
          </p:cNvSpPr>
          <p:nvPr>
            <p:ph type="sldNum" sz="quarter" idx="12"/>
          </p:nvPr>
        </p:nvSpPr>
        <p:spPr>
          <a:xfrm>
            <a:off x="10351362" y="6356350"/>
            <a:ext cx="1002437" cy="365125"/>
          </a:xfrm>
        </p:spPr>
        <p:txBody>
          <a:bodyPr>
            <a:normAutofit/>
          </a:bodyPr>
          <a:lstStyle/>
          <a:p>
            <a:pPr>
              <a:spcAft>
                <a:spcPts val="600"/>
              </a:spcAft>
              <a:defRPr/>
            </a:pPr>
            <a:fld id="{AE565EF7-34D6-49B8-A3C2-6898C6A43156}" type="slidenum">
              <a:rPr lang="en-US">
                <a:solidFill>
                  <a:schemeClr val="tx1">
                    <a:lumMod val="50000"/>
                    <a:lumOff val="50000"/>
                  </a:schemeClr>
                </a:solidFill>
              </a:rPr>
              <a:pPr>
                <a:spcAft>
                  <a:spcPts val="600"/>
                </a:spcAft>
                <a:defRPr/>
              </a:pPr>
              <a:t>17</a:t>
            </a:fld>
            <a:endParaRPr lang="en-US">
              <a:solidFill>
                <a:schemeClr val="tx1">
                  <a:lumMod val="50000"/>
                  <a:lumOff val="50000"/>
                </a:schemeClr>
              </a:solidFill>
            </a:endParaRPr>
          </a:p>
        </p:txBody>
      </p:sp>
    </p:spTree>
    <p:extLst>
      <p:ext uri="{BB962C8B-B14F-4D97-AF65-F5344CB8AC3E}">
        <p14:creationId xmlns:p14="http://schemas.microsoft.com/office/powerpoint/2010/main" val="3506820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1F42D-6684-3E3A-BFA4-B71F93C6A161}"/>
              </a:ext>
            </a:extLst>
          </p:cNvPr>
          <p:cNvSpPr>
            <a:spLocks noGrp="1"/>
          </p:cNvSpPr>
          <p:nvPr>
            <p:ph type="title"/>
          </p:nvPr>
        </p:nvSpPr>
        <p:spPr>
          <a:xfrm>
            <a:off x="635000" y="640823"/>
            <a:ext cx="3418659" cy="5583148"/>
          </a:xfrm>
        </p:spPr>
        <p:txBody>
          <a:bodyPr anchor="ctr">
            <a:normAutofit/>
          </a:bodyPr>
          <a:lstStyle/>
          <a:p>
            <a:r>
              <a:rPr lang="en-US" sz="4200"/>
              <a:t>Students With Disabilities: Additional Considerations</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C4AD305E-4785-4655-C407-31B6150471AA}"/>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en-US" dirty="0"/>
              <a:t>© 2025 Parker Poe Adams &amp; Bernstein LLP  |  </a:t>
            </a:r>
            <a:r>
              <a:rPr lang="en-US" b="1" dirty="0"/>
              <a:t>parkerpoe.com</a:t>
            </a:r>
          </a:p>
        </p:txBody>
      </p:sp>
      <p:sp>
        <p:nvSpPr>
          <p:cNvPr id="4" name="Slide Number Placeholder 3">
            <a:extLst>
              <a:ext uri="{FF2B5EF4-FFF2-40B4-BE49-F238E27FC236}">
                <a16:creationId xmlns:a16="http://schemas.microsoft.com/office/drawing/2014/main" id="{741FABF4-87A4-E1D1-5D67-990231C75F4B}"/>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AE565EF7-34D6-49B8-A3C2-6898C6A43156}" type="slidenum">
              <a:rPr lang="en-US" smtClean="0"/>
              <a:pPr>
                <a:spcAft>
                  <a:spcPts val="600"/>
                </a:spcAft>
                <a:defRPr/>
              </a:pPr>
              <a:t>18</a:t>
            </a:fld>
            <a:endParaRPr lang="en-US"/>
          </a:p>
        </p:txBody>
      </p:sp>
      <p:graphicFrame>
        <p:nvGraphicFramePr>
          <p:cNvPr id="7" name="Content Placeholder 2">
            <a:extLst>
              <a:ext uri="{FF2B5EF4-FFF2-40B4-BE49-F238E27FC236}">
                <a16:creationId xmlns:a16="http://schemas.microsoft.com/office/drawing/2014/main" id="{431D2F02-75E7-1C0F-E465-086FB80E41D9}"/>
              </a:ext>
            </a:extLst>
          </p:cNvPr>
          <p:cNvGraphicFramePr>
            <a:graphicFrameLocks noGrp="1"/>
          </p:cNvGraphicFramePr>
          <p:nvPr>
            <p:ph idx="1"/>
            <p:extLst>
              <p:ext uri="{D42A27DB-BD31-4B8C-83A1-F6EECF244321}">
                <p14:modId xmlns:p14="http://schemas.microsoft.com/office/powerpoint/2010/main" val="1100810650"/>
              </p:ext>
            </p:extLst>
          </p:nvPr>
        </p:nvGraphicFramePr>
        <p:xfrm>
          <a:off x="4384795" y="426563"/>
          <a:ext cx="7537210" cy="6004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8932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16EAD6-FD0A-E294-ACCF-721235DD76D7}"/>
              </a:ext>
            </a:extLst>
          </p:cNvPr>
          <p:cNvSpPr>
            <a:spLocks noGrp="1"/>
          </p:cNvSpPr>
          <p:nvPr>
            <p:ph type="title"/>
          </p:nvPr>
        </p:nvSpPr>
        <p:spPr>
          <a:xfrm>
            <a:off x="838200" y="365125"/>
            <a:ext cx="10515600" cy="1325563"/>
          </a:xfrm>
        </p:spPr>
        <p:txBody>
          <a:bodyPr>
            <a:normAutofit/>
          </a:bodyPr>
          <a:lstStyle/>
          <a:p>
            <a:pPr algn="ctr"/>
            <a:r>
              <a:rPr lang="en-US" sz="4200" dirty="0"/>
              <a:t>Consent Considerations</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5CDE81B-129D-B688-CB9C-D2795CA3DDCE}"/>
              </a:ext>
            </a:extLst>
          </p:cNvPr>
          <p:cNvSpPr>
            <a:spLocks noGrp="1"/>
          </p:cNvSpPr>
          <p:nvPr>
            <p:ph idx="1"/>
          </p:nvPr>
        </p:nvSpPr>
        <p:spPr>
          <a:xfrm>
            <a:off x="106680" y="1875812"/>
            <a:ext cx="11734800" cy="4792091"/>
          </a:xfrm>
        </p:spPr>
        <p:txBody>
          <a:bodyPr>
            <a:normAutofit/>
          </a:bodyPr>
          <a:lstStyle/>
          <a:p>
            <a:r>
              <a:rPr lang="en-US" sz="2200" dirty="0"/>
              <a:t>The Assistant Secretary [OCR] will not require recipients [schools] to adopt a particular definition of consent with respect to sexual assault, as referenced in this section [the 2020 Title IX Regulations].</a:t>
            </a:r>
          </a:p>
          <a:p>
            <a:r>
              <a:rPr lang="en-US" sz="2200" dirty="0"/>
              <a:t>Educating students about consent:</a:t>
            </a:r>
          </a:p>
          <a:p>
            <a:pPr lvl="1"/>
            <a:r>
              <a:rPr lang="en-US" sz="2200" dirty="0"/>
              <a:t>For students:</a:t>
            </a:r>
          </a:p>
          <a:p>
            <a:pPr lvl="2"/>
            <a:r>
              <a:rPr lang="en-US" sz="2200" dirty="0"/>
              <a:t>Consent means that you agree to something. You say YES. But consent isn’t just saying YES.</a:t>
            </a:r>
          </a:p>
          <a:p>
            <a:pPr lvl="2"/>
            <a:r>
              <a:rPr lang="en-US" sz="2200" dirty="0"/>
              <a:t>We need our consent to be “informed.” Informed consent means that when you say YES, you understand exactly what you are agreeing to and what the results may be. </a:t>
            </a:r>
          </a:p>
          <a:p>
            <a:pPr lvl="2"/>
            <a:r>
              <a:rPr lang="en-US" sz="2200" dirty="0"/>
              <a:t>Your body belongs to you, and someone needs to ask to get consent from you before touching you. Remember, “My body belongs to me.” </a:t>
            </a:r>
          </a:p>
          <a:p>
            <a:pPr lvl="2"/>
            <a:r>
              <a:rPr lang="en-US" sz="2200" dirty="0"/>
              <a:t>You can say NO to someone touching you, or say YES to one thing (hugging) and NO to another (kissing).</a:t>
            </a:r>
          </a:p>
          <a:p>
            <a:pPr lvl="2"/>
            <a:r>
              <a:rPr lang="en-US" sz="2200" dirty="0"/>
              <a:t>You must also get consent from other people before you touch them. The other person must say YES. </a:t>
            </a:r>
          </a:p>
        </p:txBody>
      </p:sp>
      <p:sp>
        <p:nvSpPr>
          <p:cNvPr id="4" name="Slide Number Placeholder 3">
            <a:extLst>
              <a:ext uri="{FF2B5EF4-FFF2-40B4-BE49-F238E27FC236}">
                <a16:creationId xmlns:a16="http://schemas.microsoft.com/office/drawing/2014/main" id="{2C8D0473-54CD-235D-AE3A-76C5643EEAA1}"/>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19</a:t>
            </a:fld>
            <a:endParaRPr lang="en-US"/>
          </a:p>
        </p:txBody>
      </p:sp>
    </p:spTree>
    <p:extLst>
      <p:ext uri="{BB962C8B-B14F-4D97-AF65-F5344CB8AC3E}">
        <p14:creationId xmlns:p14="http://schemas.microsoft.com/office/powerpoint/2010/main" val="484882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58A97-577B-7FCD-7D29-873066F624B0}"/>
              </a:ext>
            </a:extLst>
          </p:cNvPr>
          <p:cNvSpPr>
            <a:spLocks noGrp="1"/>
          </p:cNvSpPr>
          <p:nvPr>
            <p:ph type="title"/>
          </p:nvPr>
        </p:nvSpPr>
        <p:spPr>
          <a:xfrm>
            <a:off x="1171074" y="1396686"/>
            <a:ext cx="3240506" cy="4064628"/>
          </a:xfrm>
        </p:spPr>
        <p:txBody>
          <a:bodyPr>
            <a:normAutofit/>
          </a:bodyPr>
          <a:lstStyle/>
          <a:p>
            <a:pPr algn="ctr"/>
            <a:r>
              <a:rPr lang="en-US" sz="5000" dirty="0">
                <a:solidFill>
                  <a:srgbClr val="FFFFFF"/>
                </a:solidFill>
              </a:rPr>
              <a:t>Content Notice</a:t>
            </a:r>
          </a:p>
        </p:txBody>
      </p:sp>
      <p:sp>
        <p:nvSpPr>
          <p:cNvPr id="14" name="Arc 1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B143E4-69EB-6356-F0F5-0E63A35F590F}"/>
              </a:ext>
            </a:extLst>
          </p:cNvPr>
          <p:cNvSpPr>
            <a:spLocks noGrp="1"/>
          </p:cNvSpPr>
          <p:nvPr>
            <p:ph idx="1"/>
          </p:nvPr>
        </p:nvSpPr>
        <p:spPr>
          <a:xfrm>
            <a:off x="5370153" y="1526033"/>
            <a:ext cx="6177682" cy="3935281"/>
          </a:xfrm>
        </p:spPr>
        <p:txBody>
          <a:bodyPr>
            <a:noAutofit/>
          </a:bodyPr>
          <a:lstStyle/>
          <a:p>
            <a:r>
              <a:rPr lang="en-US" sz="2500" dirty="0"/>
              <a:t>The content and discussion in this training will necessarily engage with sex- and gender-based harassment, discrimination, violence, and associated sensitive topics that can evoke strong emotional responses. </a:t>
            </a:r>
          </a:p>
          <a:p>
            <a:r>
              <a:rPr lang="en-US" sz="2500" dirty="0"/>
              <a:t>During this training, we may offer examples that emulate the language and vocabulary that Title IX practitioners (you!) may encounter in your roles including slang, profanity, and other graphic or offensive language. It is not used gratuitously, and no offense is intended. </a:t>
            </a:r>
          </a:p>
        </p:txBody>
      </p:sp>
      <p:sp>
        <p:nvSpPr>
          <p:cNvPr id="5" name="Footer Placeholder 4">
            <a:extLst>
              <a:ext uri="{FF2B5EF4-FFF2-40B4-BE49-F238E27FC236}">
                <a16:creationId xmlns:a16="http://schemas.microsoft.com/office/drawing/2014/main" id="{0A92F0D3-8F53-0D9A-1FF2-BC7518D17E5B}"/>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en-US" sz="1100" dirty="0">
                <a:latin typeface="Arial"/>
              </a:rPr>
              <a:t>© 2025 Parker Poe Adams &amp; Bernstein LLP  |  </a:t>
            </a:r>
            <a:r>
              <a:rPr lang="en-US" sz="1100" b="1" dirty="0">
                <a:latin typeface="Arial"/>
              </a:rPr>
              <a:t>parkerpoe.com</a:t>
            </a:r>
          </a:p>
        </p:txBody>
      </p:sp>
      <p:sp>
        <p:nvSpPr>
          <p:cNvPr id="4" name="Slide Number Placeholder 3">
            <a:extLst>
              <a:ext uri="{FF2B5EF4-FFF2-40B4-BE49-F238E27FC236}">
                <a16:creationId xmlns:a16="http://schemas.microsoft.com/office/drawing/2014/main" id="{577C0368-FA39-F1C4-5FD6-B8F73777B9A0}"/>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AE565EF7-34D6-49B8-A3C2-6898C6A43156}" type="slidenum">
              <a:rPr lang="en-US" b="1">
                <a:latin typeface="Arial"/>
              </a:rPr>
              <a:pPr>
                <a:spcAft>
                  <a:spcPts val="600"/>
                </a:spcAft>
                <a:defRPr/>
              </a:pPr>
              <a:t>2</a:t>
            </a:fld>
            <a:endParaRPr lang="en-US" b="1">
              <a:latin typeface="Arial"/>
            </a:endParaRPr>
          </a:p>
        </p:txBody>
      </p:sp>
    </p:spTree>
    <p:extLst>
      <p:ext uri="{BB962C8B-B14F-4D97-AF65-F5344CB8AC3E}">
        <p14:creationId xmlns:p14="http://schemas.microsoft.com/office/powerpoint/2010/main" val="2419089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2738BD-3248-3CCF-C643-9FF82B792CE7}"/>
              </a:ext>
            </a:extLst>
          </p:cNvPr>
          <p:cNvSpPr>
            <a:spLocks noGrp="1"/>
          </p:cNvSpPr>
          <p:nvPr>
            <p:ph type="title"/>
          </p:nvPr>
        </p:nvSpPr>
        <p:spPr>
          <a:xfrm>
            <a:off x="830131" y="1396686"/>
            <a:ext cx="3938053" cy="4064628"/>
          </a:xfrm>
        </p:spPr>
        <p:txBody>
          <a:bodyPr>
            <a:normAutofit/>
          </a:bodyPr>
          <a:lstStyle/>
          <a:p>
            <a:pPr algn="ctr"/>
            <a:r>
              <a:rPr lang="en-US" sz="4000" dirty="0">
                <a:solidFill>
                  <a:srgbClr val="FFFFFF"/>
                </a:solidFill>
              </a:rPr>
              <a:t>Consent Considerations </a:t>
            </a:r>
            <a:r>
              <a:rPr lang="en-US" sz="4000" dirty="0"/>
              <a:t>and Intersection with Students with Disabilities</a:t>
            </a:r>
            <a:endParaRPr lang="en-US" sz="4000" dirty="0">
              <a:solidFill>
                <a:srgbClr val="FFFFFF"/>
              </a:solidFill>
            </a:endParaRPr>
          </a:p>
        </p:txBody>
      </p:sp>
      <p:sp>
        <p:nvSpPr>
          <p:cNvPr id="18" name="Arc 17">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E357E2D-E9D0-2E12-8B78-B58B78AA6F1F}"/>
              </a:ext>
            </a:extLst>
          </p:cNvPr>
          <p:cNvSpPr>
            <a:spLocks noGrp="1"/>
          </p:cNvSpPr>
          <p:nvPr>
            <p:ph idx="1"/>
          </p:nvPr>
        </p:nvSpPr>
        <p:spPr>
          <a:xfrm>
            <a:off x="5370153" y="1526033"/>
            <a:ext cx="6332658" cy="4936187"/>
          </a:xfrm>
        </p:spPr>
        <p:txBody>
          <a:bodyPr>
            <a:noAutofit/>
          </a:bodyPr>
          <a:lstStyle/>
          <a:p>
            <a:r>
              <a:rPr lang="en-US" sz="2200" dirty="0">
                <a:effectLst/>
                <a:latin typeface="Segoe UI" panose="020B0502040204020203" pitchFamily="34" charset="0"/>
              </a:rPr>
              <a:t>When considering whether or not a student consented, their special education status/disability needs to be considered.</a:t>
            </a:r>
            <a:endParaRPr lang="en-US" sz="2200" dirty="0">
              <a:latin typeface="Segoe UI" panose="020B0502040204020203" pitchFamily="34" charset="0"/>
            </a:endParaRPr>
          </a:p>
          <a:p>
            <a:r>
              <a:rPr lang="en-US" sz="2200" dirty="0">
                <a:effectLst/>
                <a:latin typeface="Segoe UI" panose="020B0502040204020203" pitchFamily="34" charset="0"/>
              </a:rPr>
              <a:t>Non-verbal students may have trouble giving or communicating consent.</a:t>
            </a:r>
            <a:endParaRPr lang="en-US" sz="2200" dirty="0">
              <a:latin typeface="Segoe UI" panose="020B0502040204020203" pitchFamily="34" charset="0"/>
            </a:endParaRPr>
          </a:p>
          <a:p>
            <a:r>
              <a:rPr lang="en-US" sz="2200" dirty="0">
                <a:effectLst/>
                <a:latin typeface="Segoe UI" panose="020B0502040204020203" pitchFamily="34" charset="0"/>
              </a:rPr>
              <a:t>Students with severe intellectual disabilities cannot provide informed consent to sexual activity.</a:t>
            </a:r>
            <a:endParaRPr lang="en-US" sz="2200" dirty="0">
              <a:latin typeface="Segoe UI" panose="020B0502040204020203" pitchFamily="34" charset="0"/>
            </a:endParaRPr>
          </a:p>
          <a:p>
            <a:r>
              <a:rPr lang="en-US" sz="2200" dirty="0">
                <a:latin typeface="Segoe UI" panose="020B0502040204020203" pitchFamily="34" charset="0"/>
              </a:rPr>
              <a:t>Consent cannot and should not be assumed, particularly in the case of students with disabilities. Not all disabilities are visible, and cognitive disabilities may prevent students who physically or developmentally resemble their peers from fully understanding their conduct or its consequences.</a:t>
            </a:r>
            <a:endParaRPr lang="en-US" sz="2200" dirty="0">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DBDA3267-67EC-FD9F-64C1-801C7882A457}"/>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20</a:t>
            </a:fld>
            <a:endParaRPr lang="en-US"/>
          </a:p>
        </p:txBody>
      </p:sp>
    </p:spTree>
    <p:extLst>
      <p:ext uri="{BB962C8B-B14F-4D97-AF65-F5344CB8AC3E}">
        <p14:creationId xmlns:p14="http://schemas.microsoft.com/office/powerpoint/2010/main" val="3096210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1AA4C3-2632-8E9A-4AEE-7ADFB6ABEB6D}"/>
              </a:ext>
            </a:extLst>
          </p:cNvPr>
          <p:cNvSpPr>
            <a:spLocks noGrp="1"/>
          </p:cNvSpPr>
          <p:nvPr>
            <p:ph type="title"/>
          </p:nvPr>
        </p:nvSpPr>
        <p:spPr>
          <a:xfrm>
            <a:off x="621792" y="1161288"/>
            <a:ext cx="3602736" cy="4526280"/>
          </a:xfrm>
        </p:spPr>
        <p:txBody>
          <a:bodyPr>
            <a:normAutofit/>
          </a:bodyPr>
          <a:lstStyle/>
          <a:p>
            <a:r>
              <a:rPr lang="en-US" sz="4000"/>
              <a:t>Title IX Life Cycle</a:t>
            </a:r>
          </a:p>
        </p:txBody>
      </p:sp>
      <p:sp>
        <p:nvSpPr>
          <p:cNvPr id="17" name="Rectangle 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Footer Placeholder 4">
            <a:extLst>
              <a:ext uri="{FF2B5EF4-FFF2-40B4-BE49-F238E27FC236}">
                <a16:creationId xmlns:a16="http://schemas.microsoft.com/office/drawing/2014/main" id="{C449F6F2-7F8A-6FCB-AC49-1DE1CE224989}"/>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en-US" dirty="0">
                <a:solidFill>
                  <a:schemeClr val="tx1">
                    <a:lumMod val="50000"/>
                    <a:lumOff val="50000"/>
                  </a:schemeClr>
                </a:solidFill>
              </a:rPr>
              <a:t>© 2025 Parker Poe Adams &amp; Bernstein LLP  |  </a:t>
            </a:r>
            <a:r>
              <a:rPr lang="en-US" b="1" dirty="0">
                <a:solidFill>
                  <a:schemeClr val="tx1">
                    <a:lumMod val="50000"/>
                    <a:lumOff val="50000"/>
                  </a:schemeClr>
                </a:solidFill>
              </a:rPr>
              <a:t>parkerpoe.com</a:t>
            </a:r>
          </a:p>
        </p:txBody>
      </p:sp>
      <p:sp>
        <p:nvSpPr>
          <p:cNvPr id="4" name="Slide Number Placeholder 3">
            <a:extLst>
              <a:ext uri="{FF2B5EF4-FFF2-40B4-BE49-F238E27FC236}">
                <a16:creationId xmlns:a16="http://schemas.microsoft.com/office/drawing/2014/main" id="{DEB34FFC-AE13-42BE-3943-DF09C35A76B5}"/>
              </a:ext>
            </a:extLst>
          </p:cNvPr>
          <p:cNvSpPr>
            <a:spLocks noGrp="1"/>
          </p:cNvSpPr>
          <p:nvPr>
            <p:ph type="sldNum" sz="quarter" idx="12"/>
          </p:nvPr>
        </p:nvSpPr>
        <p:spPr>
          <a:xfrm>
            <a:off x="8801100" y="6356350"/>
            <a:ext cx="2743200" cy="365125"/>
          </a:xfrm>
        </p:spPr>
        <p:txBody>
          <a:bodyPr>
            <a:normAutofit/>
          </a:bodyPr>
          <a:lstStyle/>
          <a:p>
            <a:pPr>
              <a:spcAft>
                <a:spcPts val="600"/>
              </a:spcAft>
              <a:defRPr/>
            </a:pPr>
            <a:fld id="{AE565EF7-34D6-49B8-A3C2-6898C6A43156}" type="slidenum">
              <a:rPr lang="en-US">
                <a:solidFill>
                  <a:schemeClr val="tx1">
                    <a:lumMod val="50000"/>
                    <a:lumOff val="50000"/>
                  </a:schemeClr>
                </a:solidFill>
              </a:rPr>
              <a:pPr>
                <a:spcAft>
                  <a:spcPts val="600"/>
                </a:spcAft>
                <a:defRPr/>
              </a:pPr>
              <a:t>21</a:t>
            </a:fld>
            <a:endParaRPr lang="en-US">
              <a:solidFill>
                <a:schemeClr val="tx1">
                  <a:lumMod val="50000"/>
                  <a:lumOff val="50000"/>
                </a:schemeClr>
              </a:solidFill>
            </a:endParaRPr>
          </a:p>
        </p:txBody>
      </p:sp>
      <p:graphicFrame>
        <p:nvGraphicFramePr>
          <p:cNvPr id="6" name="Content Placeholder 5">
            <a:extLst>
              <a:ext uri="{FF2B5EF4-FFF2-40B4-BE49-F238E27FC236}">
                <a16:creationId xmlns:a16="http://schemas.microsoft.com/office/drawing/2014/main" id="{F1A24D0A-8364-B8B2-D782-8BEC80AB376F}"/>
              </a:ext>
            </a:extLst>
          </p:cNvPr>
          <p:cNvGraphicFramePr>
            <a:graphicFrameLocks noGrp="1"/>
          </p:cNvGraphicFramePr>
          <p:nvPr>
            <p:ph idx="1"/>
            <p:extLst>
              <p:ext uri="{D42A27DB-BD31-4B8C-83A1-F6EECF244321}">
                <p14:modId xmlns:p14="http://schemas.microsoft.com/office/powerpoint/2010/main" val="344618028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1569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B0B596-9A67-4B5E-ACA7-AE8B67B919AA}"/>
              </a:ext>
            </a:extLst>
          </p:cNvPr>
          <p:cNvSpPr>
            <a:spLocks noGrp="1"/>
          </p:cNvSpPr>
          <p:nvPr>
            <p:ph type="title"/>
          </p:nvPr>
        </p:nvSpPr>
        <p:spPr>
          <a:xfrm>
            <a:off x="1171074" y="1396686"/>
            <a:ext cx="3240506" cy="4064628"/>
          </a:xfrm>
        </p:spPr>
        <p:txBody>
          <a:bodyPr>
            <a:normAutofit/>
          </a:bodyPr>
          <a:lstStyle/>
          <a:p>
            <a:pPr algn="ctr"/>
            <a:r>
              <a:rPr lang="en-US" b="1" dirty="0">
                <a:solidFill>
                  <a:srgbClr val="FFFFFF"/>
                </a:solidFill>
              </a:rPr>
              <a:t>Sexual Harassment </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29015B-4704-453A-B2F1-9C30228F4418}"/>
              </a:ext>
            </a:extLst>
          </p:cNvPr>
          <p:cNvSpPr>
            <a:spLocks noGrp="1"/>
          </p:cNvSpPr>
          <p:nvPr>
            <p:ph idx="1"/>
          </p:nvPr>
        </p:nvSpPr>
        <p:spPr>
          <a:xfrm>
            <a:off x="5370153" y="2146871"/>
            <a:ext cx="5536397" cy="3935281"/>
          </a:xfrm>
        </p:spPr>
        <p:txBody>
          <a:bodyPr>
            <a:normAutofit/>
          </a:bodyPr>
          <a:lstStyle/>
          <a:p>
            <a:pPr marL="0" indent="0">
              <a:buNone/>
            </a:pPr>
            <a:r>
              <a:rPr lang="en-US" dirty="0"/>
              <a:t>If a school district has </a:t>
            </a:r>
            <a:r>
              <a:rPr lang="en-US" u="sng" dirty="0"/>
              <a:t>actual knowledge</a:t>
            </a:r>
            <a:r>
              <a:rPr lang="en-US" dirty="0"/>
              <a:t> of sexual harassment </a:t>
            </a:r>
            <a:r>
              <a:rPr lang="en-US" u="sng" dirty="0"/>
              <a:t>in an education program or activity</a:t>
            </a:r>
            <a:r>
              <a:rPr lang="en-US" dirty="0"/>
              <a:t> of the school district against a person in the United States, it must respond promptly in a manner that is not </a:t>
            </a:r>
            <a:r>
              <a:rPr lang="en-US" u="sng" dirty="0"/>
              <a:t>deliberately indifferent</a:t>
            </a:r>
            <a:r>
              <a:rPr lang="en-US" dirty="0"/>
              <a:t>.  </a:t>
            </a:r>
          </a:p>
          <a:p>
            <a:endParaRPr lang="en-US" dirty="0"/>
          </a:p>
        </p:txBody>
      </p:sp>
      <p:sp>
        <p:nvSpPr>
          <p:cNvPr id="4" name="Slide Number Placeholder 3">
            <a:extLst>
              <a:ext uri="{FF2B5EF4-FFF2-40B4-BE49-F238E27FC236}">
                <a16:creationId xmlns:a16="http://schemas.microsoft.com/office/drawing/2014/main" id="{823BF432-43EC-4925-9D1F-8F9EC5585FC3}"/>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22</a:t>
            </a:fld>
            <a:endParaRPr lang="en-US"/>
          </a:p>
        </p:txBody>
      </p:sp>
    </p:spTree>
    <p:extLst>
      <p:ext uri="{BB962C8B-B14F-4D97-AF65-F5344CB8AC3E}">
        <p14:creationId xmlns:p14="http://schemas.microsoft.com/office/powerpoint/2010/main" val="2553300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B60C4C-EF16-4424-A452-A3367F6FFEF9}"/>
              </a:ext>
            </a:extLst>
          </p:cNvPr>
          <p:cNvSpPr>
            <a:spLocks noGrp="1"/>
          </p:cNvSpPr>
          <p:nvPr>
            <p:ph type="title"/>
          </p:nvPr>
        </p:nvSpPr>
        <p:spPr>
          <a:xfrm>
            <a:off x="838200" y="365125"/>
            <a:ext cx="5558489" cy="1325563"/>
          </a:xfrm>
        </p:spPr>
        <p:txBody>
          <a:bodyPr>
            <a:normAutofit/>
          </a:bodyPr>
          <a:lstStyle/>
          <a:p>
            <a:r>
              <a:rPr lang="en-US" b="1"/>
              <a:t>“Actual Knowledge”</a:t>
            </a:r>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E929B0D-65A0-4CEC-AF05-664416B662F8}"/>
              </a:ext>
            </a:extLst>
          </p:cNvPr>
          <p:cNvSpPr>
            <a:spLocks noGrp="1"/>
          </p:cNvSpPr>
          <p:nvPr>
            <p:ph idx="1"/>
          </p:nvPr>
        </p:nvSpPr>
        <p:spPr>
          <a:xfrm>
            <a:off x="838200" y="1825625"/>
            <a:ext cx="5558489" cy="4895850"/>
          </a:xfrm>
        </p:spPr>
        <p:txBody>
          <a:bodyPr>
            <a:normAutofit/>
          </a:bodyPr>
          <a:lstStyle/>
          <a:p>
            <a:r>
              <a:rPr lang="en-US" sz="2200" dirty="0"/>
              <a:t>“Actual knowledge” means notice of sexual harassment or allegations of sexual harassment to a recipient’s Title IX Coordinator or any official of the recipient who has authority to institute corrective measures on behalf of the recipient </a:t>
            </a:r>
            <a:r>
              <a:rPr lang="en-US" sz="2200" b="1" i="1" dirty="0"/>
              <a:t>or to any employee of an elementary and secondary school.</a:t>
            </a:r>
          </a:p>
          <a:p>
            <a:pPr lvl="1"/>
            <a:r>
              <a:rPr lang="en-US" sz="2200" dirty="0"/>
              <a:t>Administrators</a:t>
            </a:r>
          </a:p>
          <a:p>
            <a:pPr lvl="1"/>
            <a:r>
              <a:rPr lang="en-US" sz="2200" dirty="0"/>
              <a:t>Teaching staff</a:t>
            </a:r>
          </a:p>
          <a:p>
            <a:pPr lvl="1"/>
            <a:r>
              <a:rPr lang="en-US" sz="2200" dirty="0"/>
              <a:t>Clerical staff</a:t>
            </a:r>
          </a:p>
          <a:p>
            <a:pPr lvl="1"/>
            <a:r>
              <a:rPr lang="en-US" sz="2200" dirty="0"/>
              <a:t>Custodial and food service staff</a:t>
            </a:r>
          </a:p>
          <a:p>
            <a:pPr lvl="1"/>
            <a:r>
              <a:rPr lang="en-US" sz="2200" dirty="0"/>
              <a:t>Transportation staff</a:t>
            </a:r>
          </a:p>
          <a:p>
            <a:pPr lvl="1"/>
            <a:r>
              <a:rPr lang="en-US" sz="2200" b="1" dirty="0">
                <a:solidFill>
                  <a:srgbClr val="FF0000"/>
                </a:solidFill>
              </a:rPr>
              <a:t>YOU!!</a:t>
            </a:r>
          </a:p>
          <a:p>
            <a:endParaRPr lang="en-US" sz="1500" dirty="0"/>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0A729336-DCE5-41D2-8602-AE6E5C3058B6}"/>
              </a:ext>
            </a:extLst>
          </p:cNvPr>
          <p:cNvSpPr>
            <a:spLocks noGrp="1"/>
          </p:cNvSpPr>
          <p:nvPr>
            <p:ph type="sldNum" sz="quarter" idx="12"/>
          </p:nvPr>
        </p:nvSpPr>
        <p:spPr>
          <a:xfrm>
            <a:off x="9780104" y="6356350"/>
            <a:ext cx="1573696" cy="365125"/>
          </a:xfrm>
        </p:spPr>
        <p:txBody>
          <a:bodyPr>
            <a:normAutofit/>
          </a:bodyPr>
          <a:lstStyle/>
          <a:p>
            <a:pPr>
              <a:spcAft>
                <a:spcPts val="600"/>
              </a:spcAft>
            </a:pPr>
            <a:fld id="{F1E0EA2E-A075-4026-B490-AECC2D6B579E}" type="slidenum">
              <a:rPr lang="en-US" smtClean="0"/>
              <a:pPr>
                <a:spcAft>
                  <a:spcPts val="600"/>
                </a:spcAft>
              </a:pPr>
              <a:t>23</a:t>
            </a:fld>
            <a:endParaRPr lang="en-US"/>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216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83179B-A5A7-4A6F-87BB-96F14F9E4312}"/>
              </a:ext>
            </a:extLst>
          </p:cNvPr>
          <p:cNvSpPr>
            <a:spLocks noGrp="1"/>
          </p:cNvSpPr>
          <p:nvPr>
            <p:ph type="title"/>
          </p:nvPr>
        </p:nvSpPr>
        <p:spPr>
          <a:xfrm>
            <a:off x="640080" y="325369"/>
            <a:ext cx="4368602" cy="1956841"/>
          </a:xfrm>
        </p:spPr>
        <p:txBody>
          <a:bodyPr anchor="b">
            <a:normAutofit/>
          </a:bodyPr>
          <a:lstStyle/>
          <a:p>
            <a:r>
              <a:rPr lang="en-US" sz="4200" b="1"/>
              <a:t>“Education Program or Activity of School District”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C0E62E-0564-4F11-8A92-201D348DE0B7}"/>
              </a:ext>
            </a:extLst>
          </p:cNvPr>
          <p:cNvSpPr>
            <a:spLocks noGrp="1"/>
          </p:cNvSpPr>
          <p:nvPr>
            <p:ph idx="1"/>
          </p:nvPr>
        </p:nvSpPr>
        <p:spPr>
          <a:xfrm>
            <a:off x="640080" y="2872899"/>
            <a:ext cx="4243589" cy="3320668"/>
          </a:xfrm>
        </p:spPr>
        <p:txBody>
          <a:bodyPr>
            <a:normAutofit/>
          </a:bodyPr>
          <a:lstStyle/>
          <a:p>
            <a:r>
              <a:rPr lang="en-US" sz="2000" dirty="0"/>
              <a:t>What is “an education program or activity of the school district”?</a:t>
            </a:r>
          </a:p>
          <a:p>
            <a:pPr lvl="1"/>
            <a:r>
              <a:rPr lang="en-US" sz="2000" dirty="0"/>
              <a:t>Any location, event, or circumstance over which the school district exhibits substantial control over both the alleged harasser and the context in which the harassment occurred. </a:t>
            </a:r>
          </a:p>
          <a:p>
            <a:r>
              <a:rPr lang="en-US" sz="2000" dirty="0"/>
              <a:t>Title IX does not impose a duty to report purely off-campus conduct.</a:t>
            </a:r>
          </a:p>
          <a:p>
            <a:endParaRPr lang="en-US" sz="2000" dirty="0"/>
          </a:p>
        </p:txBody>
      </p:sp>
      <p:pic>
        <p:nvPicPr>
          <p:cNvPr id="5" name="Picture 4">
            <a:extLst>
              <a:ext uri="{FF2B5EF4-FFF2-40B4-BE49-F238E27FC236}">
                <a16:creationId xmlns:a16="http://schemas.microsoft.com/office/drawing/2014/main" id="{4DEBE78A-7AEA-4676-854E-A69C487DE768}"/>
              </a:ext>
            </a:extLst>
          </p:cNvPr>
          <p:cNvPicPr>
            <a:picLocks noChangeAspect="1"/>
          </p:cNvPicPr>
          <p:nvPr/>
        </p:nvPicPr>
        <p:blipFill rotWithShape="1">
          <a:blip r:embed="rId2"/>
          <a:srcRect l="4112" r="394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FCEFFF0D-6883-455B-BCD7-B65D2663A091}"/>
              </a:ext>
            </a:extLst>
          </p:cNvPr>
          <p:cNvSpPr>
            <a:spLocks noGrp="1"/>
          </p:cNvSpPr>
          <p:nvPr>
            <p:ph type="sldNum" sz="quarter" idx="12"/>
          </p:nvPr>
        </p:nvSpPr>
        <p:spPr>
          <a:xfrm>
            <a:off x="10439400" y="6356350"/>
            <a:ext cx="914400" cy="365125"/>
          </a:xfrm>
        </p:spPr>
        <p:txBody>
          <a:bodyPr>
            <a:normAutofit/>
          </a:bodyPr>
          <a:lstStyle/>
          <a:p>
            <a:pPr>
              <a:spcAft>
                <a:spcPts val="600"/>
              </a:spcAft>
            </a:pPr>
            <a:fld id="{F1E0EA2E-A075-4026-B490-AECC2D6B579E}" type="slidenum">
              <a:rPr lang="en-US">
                <a:solidFill>
                  <a:srgbClr val="FFFFFF"/>
                </a:solidFill>
              </a:rPr>
              <a:pPr>
                <a:spcAft>
                  <a:spcPts val="600"/>
                </a:spcAft>
              </a:pPr>
              <a:t>24</a:t>
            </a:fld>
            <a:endParaRPr lang="en-US">
              <a:solidFill>
                <a:srgbClr val="FFFFFF"/>
              </a:solidFill>
            </a:endParaRPr>
          </a:p>
        </p:txBody>
      </p:sp>
    </p:spTree>
    <p:extLst>
      <p:ext uri="{BB962C8B-B14F-4D97-AF65-F5344CB8AC3E}">
        <p14:creationId xmlns:p14="http://schemas.microsoft.com/office/powerpoint/2010/main" val="738377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42EAF-8B12-4377-BBF2-A913BC2F28C1}"/>
              </a:ext>
            </a:extLst>
          </p:cNvPr>
          <p:cNvSpPr>
            <a:spLocks noGrp="1"/>
          </p:cNvSpPr>
          <p:nvPr>
            <p:ph type="title"/>
          </p:nvPr>
        </p:nvSpPr>
        <p:spPr>
          <a:xfrm>
            <a:off x="655320" y="365125"/>
            <a:ext cx="5120114" cy="1692794"/>
          </a:xfrm>
        </p:spPr>
        <p:txBody>
          <a:bodyPr>
            <a:normAutofit/>
          </a:bodyPr>
          <a:lstStyle/>
          <a:p>
            <a:r>
              <a:rPr lang="en-US" sz="3700" b="1" dirty="0"/>
              <a:t>“Education Program or Activity of School District”</a:t>
            </a:r>
            <a:endParaRPr lang="en-US" sz="3700" dirty="0"/>
          </a:p>
        </p:txBody>
      </p:sp>
      <p:sp>
        <p:nvSpPr>
          <p:cNvPr id="3" name="Content Placeholder 2">
            <a:extLst>
              <a:ext uri="{FF2B5EF4-FFF2-40B4-BE49-F238E27FC236}">
                <a16:creationId xmlns:a16="http://schemas.microsoft.com/office/drawing/2014/main" id="{18139D50-C75F-426A-89F9-4EB3A65D7A35}"/>
              </a:ext>
            </a:extLst>
          </p:cNvPr>
          <p:cNvSpPr>
            <a:spLocks noGrp="1"/>
          </p:cNvSpPr>
          <p:nvPr>
            <p:ph idx="1"/>
          </p:nvPr>
        </p:nvSpPr>
        <p:spPr>
          <a:xfrm>
            <a:off x="655321" y="2575033"/>
            <a:ext cx="5120113" cy="4146441"/>
          </a:xfrm>
        </p:spPr>
        <p:txBody>
          <a:bodyPr>
            <a:normAutofit/>
          </a:bodyPr>
          <a:lstStyle/>
          <a:p>
            <a:r>
              <a:rPr lang="en-US" sz="2000" dirty="0"/>
              <a:t>Conduct occurring in a building owned or controlled by a student organization that is officially recognized by the District constitutes an “activity of the school district.” </a:t>
            </a:r>
          </a:p>
          <a:p>
            <a:r>
              <a:rPr lang="en-US" sz="2000" dirty="0"/>
              <a:t>If conduct occurs on an </a:t>
            </a:r>
            <a:r>
              <a:rPr lang="en-US" sz="2000" b="1" u="sng" dirty="0"/>
              <a:t>international</a:t>
            </a:r>
            <a:r>
              <a:rPr lang="en-US" sz="2000" dirty="0"/>
              <a:t> field trip or at </a:t>
            </a:r>
            <a:r>
              <a:rPr lang="en-US" sz="2000" b="1" u="sng" dirty="0"/>
              <a:t>any location outside the United States,</a:t>
            </a:r>
            <a:r>
              <a:rPr lang="en-US" sz="2000" dirty="0"/>
              <a:t> it is </a:t>
            </a:r>
            <a:r>
              <a:rPr lang="en-US" sz="2000" b="1" u="sng" dirty="0"/>
              <a:t>excluded</a:t>
            </a:r>
            <a:r>
              <a:rPr lang="en-US" sz="2000" dirty="0"/>
              <a:t> from this definition. </a:t>
            </a:r>
          </a:p>
          <a:p>
            <a:r>
              <a:rPr lang="en-US" sz="2000" dirty="0"/>
              <a:t>What about sexual misconduct that occurred off-campus but has an on-campus effect?</a:t>
            </a:r>
          </a:p>
          <a:p>
            <a:pPr lvl="1"/>
            <a:r>
              <a:rPr lang="en-US" sz="2000" dirty="0"/>
              <a:t>This falls outside the DOE’s jurisdictional requirements and would be addressed through other District policies.</a:t>
            </a:r>
          </a:p>
          <a:p>
            <a:pPr marL="0" indent="0">
              <a:buNone/>
            </a:pPr>
            <a:endParaRPr lang="en-US" sz="1800" dirty="0"/>
          </a:p>
        </p:txBody>
      </p:sp>
      <p:sp>
        <p:nvSpPr>
          <p:cNvPr id="4" name="Slide Number Placeholder 3">
            <a:extLst>
              <a:ext uri="{FF2B5EF4-FFF2-40B4-BE49-F238E27FC236}">
                <a16:creationId xmlns:a16="http://schemas.microsoft.com/office/drawing/2014/main" id="{DC6E1AD2-DAAA-4121-8E93-8CAAA08DC476}"/>
              </a:ext>
            </a:extLst>
          </p:cNvPr>
          <p:cNvSpPr>
            <a:spLocks noGrp="1"/>
          </p:cNvSpPr>
          <p:nvPr>
            <p:ph type="sldNum" sz="quarter" idx="12"/>
          </p:nvPr>
        </p:nvSpPr>
        <p:spPr/>
        <p:txBody>
          <a:bodyPr/>
          <a:lstStyle/>
          <a:p>
            <a:fld id="{F1E0EA2E-A075-4026-B490-AECC2D6B579E}" type="slidenum">
              <a:rPr lang="en-US" smtClean="0"/>
              <a:t>25</a:t>
            </a:fld>
            <a:endParaRPr lang="en-US"/>
          </a:p>
        </p:txBody>
      </p:sp>
      <p:pic>
        <p:nvPicPr>
          <p:cNvPr id="5" name="Picture 4" descr="A large passenger jet flying through a cloudy blue sky&#10;&#10;Description automatically generated">
            <a:extLst>
              <a:ext uri="{FF2B5EF4-FFF2-40B4-BE49-F238E27FC236}">
                <a16:creationId xmlns:a16="http://schemas.microsoft.com/office/drawing/2014/main" id="{9F39D829-1B97-4292-8B46-4FE1BB44862E}"/>
              </a:ext>
            </a:extLst>
          </p:cNvPr>
          <p:cNvPicPr>
            <a:picLocks noChangeAspect="1"/>
          </p:cNvPicPr>
          <p:nvPr/>
        </p:nvPicPr>
        <p:blipFill rotWithShape="1">
          <a:blip r:embed="rId2"/>
          <a:srcRect l="9205" r="34642" b="2"/>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020370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FD17A-C345-46E0-9AAC-FB65B946AF4E}"/>
              </a:ext>
            </a:extLst>
          </p:cNvPr>
          <p:cNvSpPr>
            <a:spLocks noGrp="1"/>
          </p:cNvSpPr>
          <p:nvPr>
            <p:ph type="title"/>
          </p:nvPr>
        </p:nvSpPr>
        <p:spPr>
          <a:xfrm>
            <a:off x="841248" y="548640"/>
            <a:ext cx="3600860" cy="5431536"/>
          </a:xfrm>
        </p:spPr>
        <p:txBody>
          <a:bodyPr>
            <a:normAutofit/>
          </a:bodyPr>
          <a:lstStyle/>
          <a:p>
            <a:r>
              <a:rPr lang="en-US" sz="5000" b="1" dirty="0"/>
              <a:t>“Deliberate Indifference”</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74C881-C1EC-4A46-B68C-3B55C998962B}"/>
              </a:ext>
            </a:extLst>
          </p:cNvPr>
          <p:cNvSpPr>
            <a:spLocks noGrp="1"/>
          </p:cNvSpPr>
          <p:nvPr>
            <p:ph idx="1"/>
          </p:nvPr>
        </p:nvSpPr>
        <p:spPr>
          <a:xfrm>
            <a:off x="5126418" y="552091"/>
            <a:ext cx="6224335" cy="5431536"/>
          </a:xfrm>
        </p:spPr>
        <p:txBody>
          <a:bodyPr anchor="ctr">
            <a:normAutofit/>
          </a:bodyPr>
          <a:lstStyle/>
          <a:p>
            <a:r>
              <a:rPr lang="en-US" sz="3000" dirty="0"/>
              <a:t>A school district is “deliberately indifferent” if its response to sexual harassment is </a:t>
            </a:r>
            <a:r>
              <a:rPr lang="en-US" sz="3000" b="1" u="sng" dirty="0"/>
              <a:t>clearly unreasonable </a:t>
            </a:r>
            <a:r>
              <a:rPr lang="en-US" sz="3000" dirty="0"/>
              <a:t>in light of the known circumstances.</a:t>
            </a:r>
          </a:p>
          <a:p>
            <a:endParaRPr lang="en-US" sz="2200" dirty="0"/>
          </a:p>
        </p:txBody>
      </p:sp>
      <p:sp>
        <p:nvSpPr>
          <p:cNvPr id="4" name="Slide Number Placeholder 3">
            <a:extLst>
              <a:ext uri="{FF2B5EF4-FFF2-40B4-BE49-F238E27FC236}">
                <a16:creationId xmlns:a16="http://schemas.microsoft.com/office/drawing/2014/main" id="{C6CAE14A-FF97-4BE2-A326-59B63282C79B}"/>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26</a:t>
            </a:fld>
            <a:endParaRPr lang="en-US"/>
          </a:p>
        </p:txBody>
      </p:sp>
    </p:spTree>
    <p:extLst>
      <p:ext uri="{BB962C8B-B14F-4D97-AF65-F5344CB8AC3E}">
        <p14:creationId xmlns:p14="http://schemas.microsoft.com/office/powerpoint/2010/main" val="4000115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EE308-E14D-4364-8D40-1D8175664EF4}"/>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Three Categories of Sexual Harassment</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A00CE3-3D39-4E72-9140-B23465A27F9B}"/>
              </a:ext>
            </a:extLst>
          </p:cNvPr>
          <p:cNvSpPr>
            <a:spLocks noGrp="1"/>
          </p:cNvSpPr>
          <p:nvPr>
            <p:ph idx="1"/>
          </p:nvPr>
        </p:nvSpPr>
        <p:spPr>
          <a:xfrm>
            <a:off x="4447308" y="591344"/>
            <a:ext cx="6906491" cy="6266656"/>
          </a:xfrm>
        </p:spPr>
        <p:txBody>
          <a:bodyPr anchor="ctr">
            <a:normAutofit lnSpcReduction="10000"/>
          </a:bodyPr>
          <a:lstStyle/>
          <a:p>
            <a:r>
              <a:rPr lang="en-US" dirty="0"/>
              <a:t>There are </a:t>
            </a:r>
            <a:r>
              <a:rPr lang="en-US" b="1" u="sng" dirty="0"/>
              <a:t>three</a:t>
            </a:r>
            <a:r>
              <a:rPr lang="en-US" dirty="0"/>
              <a:t> categories that meet OCR’s definition of sexual harassment and must be reported</a:t>
            </a:r>
          </a:p>
          <a:p>
            <a:pPr lvl="1"/>
            <a:r>
              <a:rPr lang="en-US" dirty="0"/>
              <a:t>Quid pro quo</a:t>
            </a:r>
          </a:p>
          <a:p>
            <a:pPr lvl="1"/>
            <a:r>
              <a:rPr lang="en-US" dirty="0"/>
              <a:t>Sexual assault, dating violence, domestic violence, stalking</a:t>
            </a:r>
          </a:p>
          <a:p>
            <a:pPr lvl="1"/>
            <a:r>
              <a:rPr lang="en-US" dirty="0"/>
              <a:t>“Unwelcome conduct determined by a reasonable person to be so severe, pervasive, and objectively offensive that it effectively denies a person equal access to the recipient’s education program or activity”</a:t>
            </a:r>
          </a:p>
          <a:p>
            <a:r>
              <a:rPr lang="en-US" dirty="0"/>
              <a:t>Remember, though, that </a:t>
            </a:r>
            <a:r>
              <a:rPr lang="en-US" b="1" dirty="0">
                <a:solidFill>
                  <a:srgbClr val="FF0000"/>
                </a:solidFill>
              </a:rPr>
              <a:t>ALL</a:t>
            </a:r>
            <a:r>
              <a:rPr lang="en-US" dirty="0"/>
              <a:t> incidents of sexual misconduct—even misconduct that doesn’t fall into the above categories—should be reported promptly to your supervisor and to the Title IX office for review.</a:t>
            </a:r>
            <a:endParaRPr lang="en-US" b="1" dirty="0"/>
          </a:p>
          <a:p>
            <a:pPr marL="0" indent="0">
              <a:buNone/>
            </a:pPr>
            <a:endParaRPr lang="en-US" dirty="0"/>
          </a:p>
        </p:txBody>
      </p:sp>
      <p:sp>
        <p:nvSpPr>
          <p:cNvPr id="4" name="Slide Number Placeholder 3">
            <a:extLst>
              <a:ext uri="{FF2B5EF4-FFF2-40B4-BE49-F238E27FC236}">
                <a16:creationId xmlns:a16="http://schemas.microsoft.com/office/drawing/2014/main" id="{9298F899-8E45-42ED-A676-E30D23183F00}"/>
              </a:ext>
            </a:extLst>
          </p:cNvPr>
          <p:cNvSpPr>
            <a:spLocks noGrp="1"/>
          </p:cNvSpPr>
          <p:nvPr>
            <p:ph type="sldNum" sz="quarter" idx="12"/>
          </p:nvPr>
        </p:nvSpPr>
        <p:spPr>
          <a:xfrm>
            <a:off x="9541564" y="6356350"/>
            <a:ext cx="1812235" cy="365125"/>
          </a:xfrm>
        </p:spPr>
        <p:txBody>
          <a:bodyPr>
            <a:normAutofit/>
          </a:bodyPr>
          <a:lstStyle/>
          <a:p>
            <a:pPr>
              <a:spcAft>
                <a:spcPts val="600"/>
              </a:spcAft>
            </a:pPr>
            <a:fld id="{F1E0EA2E-A075-4026-B490-AECC2D6B579E}" type="slidenum">
              <a:rPr lang="en-US" smtClean="0"/>
              <a:pPr>
                <a:spcAft>
                  <a:spcPts val="600"/>
                </a:spcAft>
              </a:pPr>
              <a:t>27</a:t>
            </a:fld>
            <a:endParaRPr lang="en-US"/>
          </a:p>
        </p:txBody>
      </p:sp>
    </p:spTree>
    <p:extLst>
      <p:ext uri="{BB962C8B-B14F-4D97-AF65-F5344CB8AC3E}">
        <p14:creationId xmlns:p14="http://schemas.microsoft.com/office/powerpoint/2010/main" val="2843836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284600C-EA06-4E0E-AC9B-BF188982A281}"/>
              </a:ext>
            </a:extLst>
          </p:cNvPr>
          <p:cNvSpPr>
            <a:spLocks noGrp="1"/>
          </p:cNvSpPr>
          <p:nvPr>
            <p:ph idx="1"/>
          </p:nvPr>
        </p:nvSpPr>
        <p:spPr>
          <a:xfrm>
            <a:off x="889142" y="1803688"/>
            <a:ext cx="5536397" cy="3935281"/>
          </a:xfrm>
        </p:spPr>
        <p:txBody>
          <a:bodyPr>
            <a:normAutofit/>
          </a:bodyPr>
          <a:lstStyle/>
          <a:p>
            <a:r>
              <a:rPr lang="en-US" dirty="0"/>
              <a:t>“Quid pro quo”</a:t>
            </a:r>
          </a:p>
          <a:p>
            <a:r>
              <a:rPr lang="en-US" dirty="0"/>
              <a:t>If an</a:t>
            </a:r>
            <a:r>
              <a:rPr lang="en-US" b="1" dirty="0"/>
              <a:t> employee </a:t>
            </a:r>
            <a:r>
              <a:rPr lang="en-US" dirty="0"/>
              <a:t>of the school district conditions the provision of an aid, benefit, or service of the school district on an individual’s participation in </a:t>
            </a:r>
            <a:r>
              <a:rPr lang="en-US" b="1" dirty="0"/>
              <a:t>unwelcome </a:t>
            </a:r>
            <a:r>
              <a:rPr lang="en-US" dirty="0"/>
              <a:t>sexual conduct, this is sexual harassment.</a:t>
            </a:r>
          </a:p>
          <a:p>
            <a:r>
              <a:rPr lang="en-US" b="1" u="sng" dirty="0"/>
              <a:t>This conduct must be reported.</a:t>
            </a:r>
          </a:p>
        </p:txBody>
      </p:sp>
      <p:sp>
        <p:nvSpPr>
          <p:cNvPr id="1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A312D7-07A2-4DD8-B005-DE312E106CDE}"/>
              </a:ext>
            </a:extLst>
          </p:cNvPr>
          <p:cNvSpPr>
            <a:spLocks noGrp="1"/>
          </p:cNvSpPr>
          <p:nvPr>
            <p:ph type="title"/>
          </p:nvPr>
        </p:nvSpPr>
        <p:spPr>
          <a:xfrm>
            <a:off x="7474281" y="1396686"/>
            <a:ext cx="3240506" cy="4064628"/>
          </a:xfrm>
        </p:spPr>
        <p:txBody>
          <a:bodyPr>
            <a:normAutofit/>
          </a:bodyPr>
          <a:lstStyle/>
          <a:p>
            <a:pPr algn="ctr"/>
            <a:r>
              <a:rPr lang="en-US" b="1" dirty="0">
                <a:solidFill>
                  <a:srgbClr val="FFFFFF"/>
                </a:solidFill>
              </a:rPr>
              <a:t>Sexual Harassment: Category 1</a:t>
            </a:r>
          </a:p>
        </p:txBody>
      </p:sp>
      <p:sp>
        <p:nvSpPr>
          <p:cNvPr id="4" name="Slide Number Placeholder 3">
            <a:extLst>
              <a:ext uri="{FF2B5EF4-FFF2-40B4-BE49-F238E27FC236}">
                <a16:creationId xmlns:a16="http://schemas.microsoft.com/office/drawing/2014/main" id="{099E2C9C-32A8-465E-92D1-29FAF4B5079C}"/>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28</a:t>
            </a:fld>
            <a:endParaRPr lang="en-US"/>
          </a:p>
        </p:txBody>
      </p:sp>
    </p:spTree>
    <p:extLst>
      <p:ext uri="{BB962C8B-B14F-4D97-AF65-F5344CB8AC3E}">
        <p14:creationId xmlns:p14="http://schemas.microsoft.com/office/powerpoint/2010/main" val="4141541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AEE63EE-42DE-49B8-8CA7-12B6178196B9}"/>
              </a:ext>
            </a:extLst>
          </p:cNvPr>
          <p:cNvSpPr>
            <a:spLocks noGrp="1"/>
          </p:cNvSpPr>
          <p:nvPr>
            <p:ph idx="1"/>
          </p:nvPr>
        </p:nvSpPr>
        <p:spPr>
          <a:xfrm>
            <a:off x="868263" y="1813534"/>
            <a:ext cx="5536397" cy="3935281"/>
          </a:xfrm>
        </p:spPr>
        <p:txBody>
          <a:bodyPr>
            <a:normAutofit fontScale="92500" lnSpcReduction="20000"/>
          </a:bodyPr>
          <a:lstStyle/>
          <a:p>
            <a:r>
              <a:rPr lang="en-US" dirty="0"/>
              <a:t>“Sexual assault” as defined in 20 U.S.C. § 1092(f)(6)(A)(v)</a:t>
            </a:r>
          </a:p>
          <a:p>
            <a:r>
              <a:rPr lang="en-US" dirty="0"/>
              <a:t>“Dating violence” as defined in 34 U.S.C. § 12291(a)(10) </a:t>
            </a:r>
          </a:p>
          <a:p>
            <a:r>
              <a:rPr lang="en-US" dirty="0"/>
              <a:t>“Domestic violence” as defined in 34 U.S.C. § 12291(a)(8)</a:t>
            </a:r>
          </a:p>
          <a:p>
            <a:r>
              <a:rPr lang="en-US" dirty="0"/>
              <a:t>“Stalking” as defined in 34 U.S.C. § 12291(a)(30)</a:t>
            </a:r>
          </a:p>
          <a:p>
            <a:endParaRPr lang="en-US" dirty="0"/>
          </a:p>
          <a:p>
            <a:r>
              <a:rPr lang="en-US" b="1" u="sng" dirty="0"/>
              <a:t>Conduct that falls within any of these definitions must be reported.</a:t>
            </a:r>
          </a:p>
          <a:p>
            <a:endParaRPr lang="en-US" sz="2000" dirty="0"/>
          </a:p>
        </p:txBody>
      </p:sp>
      <p:sp>
        <p:nvSpPr>
          <p:cNvPr id="1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615933-FB23-4562-8EA4-73A3DF304513}"/>
              </a:ext>
            </a:extLst>
          </p:cNvPr>
          <p:cNvSpPr>
            <a:spLocks noGrp="1"/>
          </p:cNvSpPr>
          <p:nvPr>
            <p:ph type="title"/>
          </p:nvPr>
        </p:nvSpPr>
        <p:spPr>
          <a:xfrm>
            <a:off x="7474281" y="1396686"/>
            <a:ext cx="3240506" cy="4064628"/>
          </a:xfrm>
        </p:spPr>
        <p:txBody>
          <a:bodyPr>
            <a:normAutofit/>
          </a:bodyPr>
          <a:lstStyle/>
          <a:p>
            <a:pPr algn="ctr"/>
            <a:r>
              <a:rPr lang="en-US" b="1" dirty="0">
                <a:solidFill>
                  <a:srgbClr val="FFFFFF"/>
                </a:solidFill>
              </a:rPr>
              <a:t>Sexual Harassment: Category 2 </a:t>
            </a:r>
          </a:p>
        </p:txBody>
      </p:sp>
      <p:sp>
        <p:nvSpPr>
          <p:cNvPr id="4" name="Slide Number Placeholder 3">
            <a:extLst>
              <a:ext uri="{FF2B5EF4-FFF2-40B4-BE49-F238E27FC236}">
                <a16:creationId xmlns:a16="http://schemas.microsoft.com/office/drawing/2014/main" id="{98653855-A1A3-4F19-B10B-80F24A3A6085}"/>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29</a:t>
            </a:fld>
            <a:endParaRPr lang="en-US"/>
          </a:p>
        </p:txBody>
      </p:sp>
    </p:spTree>
    <p:extLst>
      <p:ext uri="{BB962C8B-B14F-4D97-AF65-F5344CB8AC3E}">
        <p14:creationId xmlns:p14="http://schemas.microsoft.com/office/powerpoint/2010/main" val="2254305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E4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6BB17-5FC2-4E66-7FCE-767FFD0DD50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u="sng" kern="1200">
                <a:solidFill>
                  <a:srgbClr val="FFFFFF"/>
                </a:solidFill>
                <a:latin typeface="+mj-lt"/>
                <a:ea typeface="+mj-ea"/>
                <a:cs typeface="+mj-cs"/>
              </a:rPr>
              <a:t>Title IX: A Primer</a:t>
            </a:r>
          </a:p>
        </p:txBody>
      </p:sp>
      <p:pic>
        <p:nvPicPr>
          <p:cNvPr id="5" name="Content Placeholder 4" descr="A group of people standing on a scale&#10;&#10;Description automatically generated">
            <a:extLst>
              <a:ext uri="{FF2B5EF4-FFF2-40B4-BE49-F238E27FC236}">
                <a16:creationId xmlns:a16="http://schemas.microsoft.com/office/drawing/2014/main" id="{03C992D3-C5F7-182E-9C20-37FA592A49AA}"/>
              </a:ext>
            </a:extLst>
          </p:cNvPr>
          <p:cNvPicPr>
            <a:picLocks noGrp="1" noChangeAspect="1"/>
          </p:cNvPicPr>
          <p:nvPr>
            <p:ph idx="1"/>
          </p:nvPr>
        </p:nvPicPr>
        <p:blipFill>
          <a:blip r:embed="rId2"/>
          <a:srcRect t="674" b="11777"/>
          <a:stretch/>
        </p:blipFill>
        <p:spPr>
          <a:xfrm>
            <a:off x="4038600" y="1405616"/>
            <a:ext cx="7188199" cy="4043378"/>
          </a:xfrm>
          <a:prstGeom prst="rect">
            <a:avLst/>
          </a:prstGeom>
        </p:spPr>
      </p:pic>
      <p:sp>
        <p:nvSpPr>
          <p:cNvPr id="4" name="Slide Number Placeholder 3">
            <a:extLst>
              <a:ext uri="{FF2B5EF4-FFF2-40B4-BE49-F238E27FC236}">
                <a16:creationId xmlns:a16="http://schemas.microsoft.com/office/drawing/2014/main" id="{8FCB83AF-5BF2-C271-1D46-9A510654484B}"/>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defTabSz="914400">
              <a:spcAft>
                <a:spcPts val="600"/>
              </a:spcAft>
            </a:pPr>
            <a:fld id="{F1E0EA2E-A075-4026-B490-AECC2D6B579E}" type="slidenum">
              <a:rPr lang="en-US">
                <a:solidFill>
                  <a:srgbClr val="898989"/>
                </a:solidFill>
              </a:rPr>
              <a:pPr defTabSz="914400">
                <a:spcAft>
                  <a:spcPts val="600"/>
                </a:spcAft>
              </a:pPr>
              <a:t>3</a:t>
            </a:fld>
            <a:endParaRPr lang="en-US">
              <a:solidFill>
                <a:srgbClr val="898989"/>
              </a:solidFill>
            </a:endParaRPr>
          </a:p>
        </p:txBody>
      </p:sp>
    </p:spTree>
    <p:extLst>
      <p:ext uri="{BB962C8B-B14F-4D97-AF65-F5344CB8AC3E}">
        <p14:creationId xmlns:p14="http://schemas.microsoft.com/office/powerpoint/2010/main" val="3175691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D4EDF96-6601-4101-B097-935B2ED742B0}"/>
              </a:ext>
            </a:extLst>
          </p:cNvPr>
          <p:cNvSpPr>
            <a:spLocks noGrp="1"/>
          </p:cNvSpPr>
          <p:nvPr>
            <p:ph idx="1"/>
          </p:nvPr>
        </p:nvSpPr>
        <p:spPr>
          <a:xfrm>
            <a:off x="779666" y="1658038"/>
            <a:ext cx="5536397" cy="3935281"/>
          </a:xfrm>
        </p:spPr>
        <p:txBody>
          <a:bodyPr>
            <a:normAutofit/>
          </a:bodyPr>
          <a:lstStyle/>
          <a:p>
            <a:r>
              <a:rPr lang="en-US" dirty="0"/>
              <a:t>“Unwelcome conduct determined by a reasonable person to be so severe, pervasive, and objectively offensive that it effectively denies a person equal access to the recipient’s education program or activity.”</a:t>
            </a:r>
          </a:p>
          <a:p>
            <a:r>
              <a:rPr lang="en-US" b="1" u="sng" dirty="0"/>
              <a:t>This conduct must be reported.</a:t>
            </a:r>
          </a:p>
          <a:p>
            <a:pPr marL="0" indent="0">
              <a:buNone/>
            </a:pPr>
            <a:endParaRPr lang="en-US" dirty="0"/>
          </a:p>
        </p:txBody>
      </p:sp>
      <p:sp>
        <p:nvSpPr>
          <p:cNvPr id="1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A0046E-8A23-429B-A427-F00D12376358}"/>
              </a:ext>
            </a:extLst>
          </p:cNvPr>
          <p:cNvSpPr>
            <a:spLocks noGrp="1"/>
          </p:cNvSpPr>
          <p:nvPr>
            <p:ph type="title"/>
          </p:nvPr>
        </p:nvSpPr>
        <p:spPr>
          <a:xfrm>
            <a:off x="7474281" y="1396686"/>
            <a:ext cx="3240506" cy="4064628"/>
          </a:xfrm>
        </p:spPr>
        <p:txBody>
          <a:bodyPr>
            <a:normAutofit/>
          </a:bodyPr>
          <a:lstStyle/>
          <a:p>
            <a:pPr algn="ctr"/>
            <a:r>
              <a:rPr lang="en-US" b="1" dirty="0">
                <a:solidFill>
                  <a:srgbClr val="FFFFFF"/>
                </a:solidFill>
              </a:rPr>
              <a:t>Sexual Harassment: Category 3 </a:t>
            </a:r>
          </a:p>
        </p:txBody>
      </p:sp>
      <p:sp>
        <p:nvSpPr>
          <p:cNvPr id="4" name="Slide Number Placeholder 3">
            <a:extLst>
              <a:ext uri="{FF2B5EF4-FFF2-40B4-BE49-F238E27FC236}">
                <a16:creationId xmlns:a16="http://schemas.microsoft.com/office/drawing/2014/main" id="{3F665CE5-E9D6-4EE5-A20B-CE047199550E}"/>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30</a:t>
            </a:fld>
            <a:endParaRPr lang="en-US"/>
          </a:p>
        </p:txBody>
      </p:sp>
    </p:spTree>
    <p:extLst>
      <p:ext uri="{BB962C8B-B14F-4D97-AF65-F5344CB8AC3E}">
        <p14:creationId xmlns:p14="http://schemas.microsoft.com/office/powerpoint/2010/main" val="728965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2318B34-91A5-4EE8-8B33-80635FC76E91}"/>
              </a:ext>
            </a:extLst>
          </p:cNvPr>
          <p:cNvSpPr>
            <a:spLocks noGrp="1"/>
          </p:cNvSpPr>
          <p:nvPr>
            <p:ph type="title"/>
          </p:nvPr>
        </p:nvSpPr>
        <p:spPr>
          <a:xfrm>
            <a:off x="838200" y="365125"/>
            <a:ext cx="10515600" cy="1325563"/>
          </a:xfrm>
        </p:spPr>
        <p:txBody>
          <a:bodyPr>
            <a:normAutofit/>
          </a:bodyPr>
          <a:lstStyle/>
          <a:p>
            <a:pPr algn="ctr"/>
            <a:r>
              <a:rPr lang="en-US" b="1" dirty="0"/>
              <a:t>What Happens After Report of </a:t>
            </a:r>
            <a:br>
              <a:rPr lang="en-US" b="1" dirty="0"/>
            </a:br>
            <a:r>
              <a:rPr lang="en-US" b="1" dirty="0"/>
              <a:t>Sexual Harassment</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CE64B30-2528-4127-928E-73F9620E9362}"/>
              </a:ext>
            </a:extLst>
          </p:cNvPr>
          <p:cNvSpPr>
            <a:spLocks noGrp="1"/>
          </p:cNvSpPr>
          <p:nvPr>
            <p:ph idx="1"/>
          </p:nvPr>
        </p:nvSpPr>
        <p:spPr>
          <a:xfrm>
            <a:off x="838200" y="1825625"/>
            <a:ext cx="10515600" cy="4351338"/>
          </a:xfrm>
        </p:spPr>
        <p:txBody>
          <a:bodyPr>
            <a:normAutofit/>
          </a:bodyPr>
          <a:lstStyle/>
          <a:p>
            <a:r>
              <a:rPr lang="en-US"/>
              <a:t>Upon a report or formal complaint of sexual harassment, a school district must treat complainants and respondents equitably by offering </a:t>
            </a:r>
            <a:r>
              <a:rPr lang="en-US" u="sng"/>
              <a:t>supportive measures</a:t>
            </a:r>
            <a:r>
              <a:rPr lang="en-US"/>
              <a:t> to both and following a </a:t>
            </a:r>
            <a:r>
              <a:rPr lang="en-US" u="sng"/>
              <a:t>grievance process</a:t>
            </a:r>
            <a:r>
              <a:rPr lang="en-US"/>
              <a:t> before disciplining/sanctioning respondents. </a:t>
            </a:r>
          </a:p>
          <a:p>
            <a:pPr lvl="1"/>
            <a:r>
              <a:rPr lang="en-US" dirty="0"/>
              <a:t>Complainant means an individual who is alleged to be the victim of conduct that could constitute sexual harassment.</a:t>
            </a:r>
          </a:p>
          <a:p>
            <a:pPr lvl="1"/>
            <a:r>
              <a:rPr lang="en-US" dirty="0"/>
              <a:t>Respondent means a person who has been reported to be a perpetrator of conduct that could constitute sexual harassment. </a:t>
            </a:r>
          </a:p>
          <a:p>
            <a:endParaRPr lang="en-US"/>
          </a:p>
        </p:txBody>
      </p:sp>
      <p:sp>
        <p:nvSpPr>
          <p:cNvPr id="4" name="Slide Number Placeholder 3">
            <a:extLst>
              <a:ext uri="{FF2B5EF4-FFF2-40B4-BE49-F238E27FC236}">
                <a16:creationId xmlns:a16="http://schemas.microsoft.com/office/drawing/2014/main" id="{3CD7AA03-D885-4DD5-99A9-B29F7733E986}"/>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31</a:t>
            </a:fld>
            <a:endParaRPr lang="en-US"/>
          </a:p>
        </p:txBody>
      </p:sp>
    </p:spTree>
    <p:extLst>
      <p:ext uri="{BB962C8B-B14F-4D97-AF65-F5344CB8AC3E}">
        <p14:creationId xmlns:p14="http://schemas.microsoft.com/office/powerpoint/2010/main" val="1626967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984D38-2B57-4617-A096-6E1751EA28BE}"/>
              </a:ext>
            </a:extLst>
          </p:cNvPr>
          <p:cNvSpPr>
            <a:spLocks noGrp="1"/>
          </p:cNvSpPr>
          <p:nvPr>
            <p:ph type="title"/>
          </p:nvPr>
        </p:nvSpPr>
        <p:spPr>
          <a:xfrm>
            <a:off x="838200" y="365125"/>
            <a:ext cx="5558489" cy="1325563"/>
          </a:xfrm>
        </p:spPr>
        <p:txBody>
          <a:bodyPr>
            <a:normAutofit/>
          </a:bodyPr>
          <a:lstStyle/>
          <a:p>
            <a:r>
              <a:rPr lang="en-US" b="1"/>
              <a:t>“Supportive Measures”</a:t>
            </a:r>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E0760DB-3C73-4DFD-BBEF-D0C543441003}"/>
              </a:ext>
            </a:extLst>
          </p:cNvPr>
          <p:cNvSpPr>
            <a:spLocks noGrp="1"/>
          </p:cNvSpPr>
          <p:nvPr>
            <p:ph idx="1"/>
          </p:nvPr>
        </p:nvSpPr>
        <p:spPr>
          <a:xfrm>
            <a:off x="838200" y="1825625"/>
            <a:ext cx="5558489" cy="4351338"/>
          </a:xfrm>
        </p:spPr>
        <p:txBody>
          <a:bodyPr>
            <a:normAutofit/>
          </a:bodyPr>
          <a:lstStyle/>
          <a:p>
            <a:r>
              <a:rPr lang="en-US" sz="2000"/>
              <a:t>Non-disciplinary, non-punitive individualized services offered as appropriate, as reasonably available, and without fee or charge to the complainant or the respondent before or after the filing of a formal complaint or where no formal complaint has been filed.</a:t>
            </a:r>
          </a:p>
          <a:p>
            <a:r>
              <a:rPr lang="en-US" sz="2000"/>
              <a:t>Designed to restore or preserve equal access to the school district’s education program or activity, without unreasonably burdening the other party, including measures designed to protect the safety of all parties or the school district’s educational environment, or deter sexual harassment.</a:t>
            </a:r>
          </a:p>
          <a:p>
            <a:r>
              <a:rPr lang="en-US" sz="2000"/>
              <a:t>Cannot be punitive. </a:t>
            </a:r>
          </a:p>
          <a:p>
            <a:endParaRPr lang="en-US" sz="2000"/>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7E193317-DF0F-4ED7-BC3B-C244E52D3D94}"/>
              </a:ext>
            </a:extLst>
          </p:cNvPr>
          <p:cNvSpPr>
            <a:spLocks noGrp="1"/>
          </p:cNvSpPr>
          <p:nvPr>
            <p:ph type="sldNum" sz="quarter" idx="12"/>
          </p:nvPr>
        </p:nvSpPr>
        <p:spPr>
          <a:xfrm>
            <a:off x="9780104" y="6356350"/>
            <a:ext cx="1573696" cy="365125"/>
          </a:xfrm>
        </p:spPr>
        <p:txBody>
          <a:bodyPr>
            <a:normAutofit/>
          </a:bodyPr>
          <a:lstStyle/>
          <a:p>
            <a:pPr>
              <a:spcAft>
                <a:spcPts val="600"/>
              </a:spcAft>
            </a:pPr>
            <a:fld id="{F1E0EA2E-A075-4026-B490-AECC2D6B579E}" type="slidenum">
              <a:rPr lang="en-US" smtClean="0"/>
              <a:pPr>
                <a:spcAft>
                  <a:spcPts val="600"/>
                </a:spcAft>
              </a:pPr>
              <a:t>32</a:t>
            </a:fld>
            <a:endParaRPr lang="en-US"/>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4196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3A0D451-9DF4-4D34-8404-FC47A6211753}"/>
              </a:ext>
            </a:extLst>
          </p:cNvPr>
          <p:cNvSpPr>
            <a:spLocks noGrp="1"/>
          </p:cNvSpPr>
          <p:nvPr>
            <p:ph type="title"/>
          </p:nvPr>
        </p:nvSpPr>
        <p:spPr>
          <a:xfrm>
            <a:off x="838201" y="365125"/>
            <a:ext cx="5393360" cy="1325563"/>
          </a:xfrm>
        </p:spPr>
        <p:txBody>
          <a:bodyPr>
            <a:normAutofit/>
          </a:bodyPr>
          <a:lstStyle/>
          <a:p>
            <a:pPr algn="ctr"/>
            <a:r>
              <a:rPr lang="en-US" b="1" dirty="0"/>
              <a:t>Examples of </a:t>
            </a:r>
            <a:br>
              <a:rPr lang="en-US" b="1" dirty="0"/>
            </a:br>
            <a:r>
              <a:rPr lang="en-US" b="1" dirty="0"/>
              <a:t>Supportive Measures </a:t>
            </a:r>
          </a:p>
        </p:txBody>
      </p:sp>
      <p:sp>
        <p:nvSpPr>
          <p:cNvPr id="14" name="Freeform: Shape 13">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C5C74D7-F379-4140-AABB-35C7CF9F503D}"/>
              </a:ext>
            </a:extLst>
          </p:cNvPr>
          <p:cNvSpPr>
            <a:spLocks noGrp="1"/>
          </p:cNvSpPr>
          <p:nvPr>
            <p:ph idx="1"/>
          </p:nvPr>
        </p:nvSpPr>
        <p:spPr>
          <a:xfrm>
            <a:off x="838200" y="1825625"/>
            <a:ext cx="5393361" cy="4351338"/>
          </a:xfrm>
        </p:spPr>
        <p:txBody>
          <a:bodyPr>
            <a:normAutofit/>
          </a:bodyPr>
          <a:lstStyle/>
          <a:p>
            <a:r>
              <a:rPr lang="en-US" sz="1800" dirty="0"/>
              <a:t>Counseling</a:t>
            </a:r>
          </a:p>
          <a:p>
            <a:r>
              <a:rPr lang="en-US" sz="1800" dirty="0"/>
              <a:t>Extensions of deadlines or other course-related adjustments</a:t>
            </a:r>
          </a:p>
          <a:p>
            <a:r>
              <a:rPr lang="en-US" sz="1800" dirty="0"/>
              <a:t>Modifications of work or class schedules</a:t>
            </a:r>
          </a:p>
          <a:p>
            <a:r>
              <a:rPr lang="en-US" sz="1800" dirty="0"/>
              <a:t>Campus escort services</a:t>
            </a:r>
          </a:p>
          <a:p>
            <a:r>
              <a:rPr lang="en-US" sz="1800" dirty="0"/>
              <a:t>Mutual restrictions on contact between the parties</a:t>
            </a:r>
          </a:p>
          <a:p>
            <a:r>
              <a:rPr lang="en-US" sz="1800" dirty="0"/>
              <a:t>Changes in work or housing locations</a:t>
            </a:r>
          </a:p>
          <a:p>
            <a:r>
              <a:rPr lang="en-US" sz="1800" dirty="0"/>
              <a:t>Leaves of absence</a:t>
            </a:r>
          </a:p>
          <a:p>
            <a:r>
              <a:rPr lang="en-US" sz="1800" dirty="0"/>
              <a:t>Increased security and monitoring of certain areas of the campus</a:t>
            </a:r>
          </a:p>
          <a:p>
            <a:r>
              <a:rPr lang="en-US" sz="1800" dirty="0"/>
              <a:t>Special supports for special education students</a:t>
            </a:r>
          </a:p>
          <a:p>
            <a:r>
              <a:rPr lang="en-US" sz="1800" dirty="0"/>
              <a:t>Other similar measures</a:t>
            </a:r>
          </a:p>
          <a:p>
            <a:pPr marL="0" indent="0">
              <a:buNone/>
            </a:pPr>
            <a:endParaRPr lang="en-US" sz="1800" dirty="0"/>
          </a:p>
          <a:p>
            <a:endParaRPr lang="en-US" sz="1800" dirty="0"/>
          </a:p>
        </p:txBody>
      </p:sp>
      <p:sp>
        <p:nvSpPr>
          <p:cNvPr id="16" name="Oval 15">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5D2ED3E6-E759-41FA-B1C1-D4AE97151AA1}"/>
              </a:ext>
            </a:extLst>
          </p:cNvPr>
          <p:cNvPicPr>
            <a:picLocks noChangeAspect="1"/>
          </p:cNvPicPr>
          <p:nvPr/>
        </p:nvPicPr>
        <p:blipFill rotWithShape="1">
          <a:blip r:embed="rId2"/>
          <a:srcRect r="5" b="5"/>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0" name="Freeform: Shape 19">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A49B3F29-19EA-4EAD-AC1A-7D587A77C523}"/>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33</a:t>
            </a:fld>
            <a:endParaRPr lang="en-US"/>
          </a:p>
        </p:txBody>
      </p:sp>
      <p:sp>
        <p:nvSpPr>
          <p:cNvPr id="26" name="Freeform: Shape 25">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312830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DCE562-0FB7-4396-A9F0-32C617FC077D}"/>
              </a:ext>
            </a:extLst>
          </p:cNvPr>
          <p:cNvSpPr>
            <a:spLocks noGrp="1"/>
          </p:cNvSpPr>
          <p:nvPr>
            <p:ph type="title"/>
          </p:nvPr>
        </p:nvSpPr>
        <p:spPr>
          <a:xfrm>
            <a:off x="841248" y="548640"/>
            <a:ext cx="3600860" cy="5431536"/>
          </a:xfrm>
        </p:spPr>
        <p:txBody>
          <a:bodyPr>
            <a:normAutofit/>
          </a:bodyPr>
          <a:lstStyle/>
          <a:p>
            <a:pPr algn="ctr"/>
            <a:r>
              <a:rPr lang="en-US" sz="5400" b="1" dirty="0"/>
              <a:t>Supportive Measures</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F302D3-964E-454C-8051-9C2F09F8D8FB}"/>
              </a:ext>
            </a:extLst>
          </p:cNvPr>
          <p:cNvSpPr>
            <a:spLocks noGrp="1"/>
          </p:cNvSpPr>
          <p:nvPr>
            <p:ph idx="1"/>
          </p:nvPr>
        </p:nvSpPr>
        <p:spPr>
          <a:xfrm>
            <a:off x="5126418" y="552091"/>
            <a:ext cx="6224335" cy="5431536"/>
          </a:xfrm>
        </p:spPr>
        <p:txBody>
          <a:bodyPr anchor="ctr">
            <a:normAutofit/>
          </a:bodyPr>
          <a:lstStyle/>
          <a:p>
            <a:r>
              <a:rPr lang="en-US" sz="2200" dirty="0"/>
              <a:t>Title IX Coordinator must promptly contact complainant to:</a:t>
            </a:r>
          </a:p>
          <a:p>
            <a:pPr lvl="1"/>
            <a:r>
              <a:rPr lang="en-US" sz="2200" dirty="0"/>
              <a:t>Discuss the availability of supportive measures</a:t>
            </a:r>
          </a:p>
          <a:p>
            <a:pPr lvl="1"/>
            <a:r>
              <a:rPr lang="en-US" sz="2200" dirty="0"/>
              <a:t>Consider the complainant’s wishes with respect to supportive measures</a:t>
            </a:r>
          </a:p>
          <a:p>
            <a:pPr lvl="1"/>
            <a:r>
              <a:rPr lang="en-US" sz="2200" dirty="0"/>
              <a:t>Inform the complainant of the availability of supportive measures with or without the filing of a formal complaint</a:t>
            </a:r>
          </a:p>
          <a:p>
            <a:pPr lvl="1"/>
            <a:r>
              <a:rPr lang="en-US" sz="2200" dirty="0"/>
              <a:t>Explain to the complainant the process for filing a formal complaint</a:t>
            </a:r>
          </a:p>
          <a:p>
            <a:endParaRPr lang="en-US" sz="2200" dirty="0"/>
          </a:p>
        </p:txBody>
      </p:sp>
      <p:sp>
        <p:nvSpPr>
          <p:cNvPr id="4" name="Slide Number Placeholder 3">
            <a:extLst>
              <a:ext uri="{FF2B5EF4-FFF2-40B4-BE49-F238E27FC236}">
                <a16:creationId xmlns:a16="http://schemas.microsoft.com/office/drawing/2014/main" id="{CB6C4F62-42C3-4B93-A5CF-0D93DA2BC85A}"/>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34</a:t>
            </a:fld>
            <a:endParaRPr lang="en-US"/>
          </a:p>
        </p:txBody>
      </p:sp>
    </p:spTree>
    <p:extLst>
      <p:ext uri="{BB962C8B-B14F-4D97-AF65-F5344CB8AC3E}">
        <p14:creationId xmlns:p14="http://schemas.microsoft.com/office/powerpoint/2010/main" val="296957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8E44ED-A569-4E5D-913E-1F1C0AE1DCEC}"/>
              </a:ext>
            </a:extLst>
          </p:cNvPr>
          <p:cNvSpPr>
            <a:spLocks noGrp="1"/>
          </p:cNvSpPr>
          <p:nvPr>
            <p:ph type="title"/>
          </p:nvPr>
        </p:nvSpPr>
        <p:spPr>
          <a:xfrm>
            <a:off x="686834" y="591344"/>
            <a:ext cx="3200400" cy="5585619"/>
          </a:xfrm>
        </p:spPr>
        <p:txBody>
          <a:bodyPr>
            <a:normAutofit/>
          </a:bodyPr>
          <a:lstStyle/>
          <a:p>
            <a:pPr algn="ctr"/>
            <a:r>
              <a:rPr lang="en-US" b="1" dirty="0">
                <a:solidFill>
                  <a:srgbClr val="FFFFFF"/>
                </a:solidFill>
              </a:rPr>
              <a:t>Grievance Process </a:t>
            </a:r>
          </a:p>
        </p:txBody>
      </p:sp>
      <p:sp>
        <p:nvSpPr>
          <p:cNvPr id="4" name="Slide Number Placeholder 3">
            <a:extLst>
              <a:ext uri="{FF2B5EF4-FFF2-40B4-BE49-F238E27FC236}">
                <a16:creationId xmlns:a16="http://schemas.microsoft.com/office/drawing/2014/main" id="{E86F3C87-02E6-4A69-9303-CBC5246C4713}"/>
              </a:ext>
            </a:extLst>
          </p:cNvPr>
          <p:cNvSpPr>
            <a:spLocks noGrp="1"/>
          </p:cNvSpPr>
          <p:nvPr>
            <p:ph type="sldNum" sz="quarter" idx="12"/>
          </p:nvPr>
        </p:nvSpPr>
        <p:spPr>
          <a:xfrm>
            <a:off x="9819860" y="6356350"/>
            <a:ext cx="1533939" cy="365125"/>
          </a:xfrm>
        </p:spPr>
        <p:txBody>
          <a:bodyPr>
            <a:normAutofit/>
          </a:bodyPr>
          <a:lstStyle/>
          <a:p>
            <a:pPr>
              <a:spcAft>
                <a:spcPts val="600"/>
              </a:spcAft>
            </a:pPr>
            <a:fld id="{F1E0EA2E-A075-4026-B490-AECC2D6B579E}" type="slidenum">
              <a:rPr lang="en-US" smtClean="0"/>
              <a:pPr>
                <a:spcAft>
                  <a:spcPts val="600"/>
                </a:spcAft>
              </a:pPr>
              <a:t>35</a:t>
            </a:fld>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B12C662-2DCA-4014-AEB4-1ECA8369ED9C}"/>
              </a:ext>
            </a:extLst>
          </p:cNvPr>
          <p:cNvSpPr>
            <a:spLocks noGrp="1"/>
          </p:cNvSpPr>
          <p:nvPr>
            <p:ph idx="1"/>
          </p:nvPr>
        </p:nvSpPr>
        <p:spPr>
          <a:xfrm>
            <a:off x="4447308" y="591344"/>
            <a:ext cx="6906491" cy="5585619"/>
          </a:xfrm>
        </p:spPr>
        <p:txBody>
          <a:bodyPr anchor="ctr">
            <a:normAutofit/>
          </a:bodyPr>
          <a:lstStyle/>
          <a:p>
            <a:r>
              <a:rPr lang="en-US"/>
              <a:t>A school district’s response must treat complainants and respondents equitably by following a grievance process </a:t>
            </a:r>
            <a:r>
              <a:rPr lang="en-US" u="sng"/>
              <a:t>before</a:t>
            </a:r>
            <a:r>
              <a:rPr lang="en-US"/>
              <a:t> the imposition of any disciplinary sanctions or other actions that are not supportive measures against a respondent.</a:t>
            </a:r>
          </a:p>
        </p:txBody>
      </p:sp>
    </p:spTree>
    <p:extLst>
      <p:ext uri="{BB962C8B-B14F-4D97-AF65-F5344CB8AC3E}">
        <p14:creationId xmlns:p14="http://schemas.microsoft.com/office/powerpoint/2010/main" val="1415419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BDAA8B-6394-4972-BF9E-02DEDF6BCF12}"/>
              </a:ext>
            </a:extLst>
          </p:cNvPr>
          <p:cNvSpPr>
            <a:spLocks noGrp="1"/>
          </p:cNvSpPr>
          <p:nvPr>
            <p:ph type="title"/>
          </p:nvPr>
        </p:nvSpPr>
        <p:spPr>
          <a:xfrm>
            <a:off x="686834" y="591344"/>
            <a:ext cx="3200400" cy="5585619"/>
          </a:xfrm>
        </p:spPr>
        <p:txBody>
          <a:bodyPr>
            <a:normAutofit/>
          </a:bodyPr>
          <a:lstStyle/>
          <a:p>
            <a:r>
              <a:rPr lang="en-US" b="1" dirty="0">
                <a:solidFill>
                  <a:srgbClr val="FFFFFF"/>
                </a:solidFill>
              </a:rPr>
              <a:t>Grievance Process Continued </a:t>
            </a:r>
          </a:p>
        </p:txBody>
      </p:sp>
      <p:sp>
        <p:nvSpPr>
          <p:cNvPr id="4" name="Slide Number Placeholder 3">
            <a:extLst>
              <a:ext uri="{FF2B5EF4-FFF2-40B4-BE49-F238E27FC236}">
                <a16:creationId xmlns:a16="http://schemas.microsoft.com/office/drawing/2014/main" id="{9224C952-7FB6-43F7-8FBF-EDAD140F7DAB}"/>
              </a:ext>
            </a:extLst>
          </p:cNvPr>
          <p:cNvSpPr>
            <a:spLocks noGrp="1"/>
          </p:cNvSpPr>
          <p:nvPr>
            <p:ph type="sldNum" sz="quarter" idx="12"/>
          </p:nvPr>
        </p:nvSpPr>
        <p:spPr>
          <a:xfrm>
            <a:off x="9819860" y="6356350"/>
            <a:ext cx="1533939" cy="365125"/>
          </a:xfrm>
        </p:spPr>
        <p:txBody>
          <a:bodyPr>
            <a:normAutofit/>
          </a:bodyPr>
          <a:lstStyle/>
          <a:p>
            <a:pPr>
              <a:spcAft>
                <a:spcPts val="600"/>
              </a:spcAft>
            </a:pPr>
            <a:fld id="{F1E0EA2E-A075-4026-B490-AECC2D6B579E}" type="slidenum">
              <a:rPr lang="en-US" smtClean="0"/>
              <a:pPr>
                <a:spcAft>
                  <a:spcPts val="600"/>
                </a:spcAft>
              </a:pPr>
              <a:t>36</a:t>
            </a:fld>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CD7B6D0-B999-4170-AFBD-AC37F03A61D4}"/>
              </a:ext>
            </a:extLst>
          </p:cNvPr>
          <p:cNvSpPr>
            <a:spLocks noGrp="1"/>
          </p:cNvSpPr>
          <p:nvPr>
            <p:ph idx="1"/>
          </p:nvPr>
        </p:nvSpPr>
        <p:spPr>
          <a:xfrm>
            <a:off x="4447308" y="591344"/>
            <a:ext cx="6906491" cy="5585619"/>
          </a:xfrm>
        </p:spPr>
        <p:txBody>
          <a:bodyPr anchor="ctr">
            <a:normAutofit/>
          </a:bodyPr>
          <a:lstStyle/>
          <a:p>
            <a:r>
              <a:rPr lang="en-US" sz="2000" dirty="0"/>
              <a:t>Emergency removal of a respondent from an educational program or activity is permitted on an emergency basis IF the school district:</a:t>
            </a:r>
          </a:p>
          <a:p>
            <a:pPr lvl="1"/>
            <a:r>
              <a:rPr lang="en-US" sz="2000" dirty="0"/>
              <a:t>Undertakes an individualized safety and risk analysis,</a:t>
            </a:r>
          </a:p>
          <a:p>
            <a:pPr lvl="1"/>
            <a:r>
              <a:rPr lang="en-US" sz="2000" dirty="0"/>
              <a:t>Determines that an immediate threat to the physical health or safety of any student or other individual arising from the allegations of sexual harassment justifies removal, and </a:t>
            </a:r>
          </a:p>
          <a:p>
            <a:pPr lvl="1"/>
            <a:r>
              <a:rPr lang="en-US" sz="2000" dirty="0"/>
              <a:t>Provides the respondent with notice and an opportunity to challenge the decision immediately following the removal.</a:t>
            </a:r>
          </a:p>
          <a:p>
            <a:r>
              <a:rPr lang="en-US" sz="2000" dirty="0"/>
              <a:t>Emergency removal is subject to the student’s rights under the IDEA, Section 504 of the Rehabilitation Act of 1973, and the Americans with Disabilities Act.</a:t>
            </a:r>
          </a:p>
          <a:p>
            <a:r>
              <a:rPr lang="en-US" sz="2000" dirty="0"/>
              <a:t>Title IX Coordinators or their designees are the only individuals who can enact an emergency removal!</a:t>
            </a:r>
          </a:p>
          <a:p>
            <a:endParaRPr lang="en-US" sz="1700" dirty="0"/>
          </a:p>
        </p:txBody>
      </p:sp>
    </p:spTree>
    <p:extLst>
      <p:ext uri="{BB962C8B-B14F-4D97-AF65-F5344CB8AC3E}">
        <p14:creationId xmlns:p14="http://schemas.microsoft.com/office/powerpoint/2010/main" val="575421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34850-3790-4E1B-ACB6-21B33C811E1B}"/>
              </a:ext>
            </a:extLst>
          </p:cNvPr>
          <p:cNvSpPr>
            <a:spLocks noGrp="1"/>
          </p:cNvSpPr>
          <p:nvPr>
            <p:ph type="title"/>
          </p:nvPr>
        </p:nvSpPr>
        <p:spPr>
          <a:xfrm>
            <a:off x="640080" y="325369"/>
            <a:ext cx="4368602" cy="1956841"/>
          </a:xfrm>
        </p:spPr>
        <p:txBody>
          <a:bodyPr anchor="b">
            <a:normAutofit/>
          </a:bodyPr>
          <a:lstStyle/>
          <a:p>
            <a:r>
              <a:rPr lang="en-US" sz="4600" b="1"/>
              <a:t>Grievance Process Continued </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5F9E11-9202-4D4E-A3CB-3ECF9EEA21FE}"/>
              </a:ext>
            </a:extLst>
          </p:cNvPr>
          <p:cNvSpPr>
            <a:spLocks noGrp="1"/>
          </p:cNvSpPr>
          <p:nvPr>
            <p:ph idx="1"/>
          </p:nvPr>
        </p:nvSpPr>
        <p:spPr>
          <a:xfrm>
            <a:off x="640080" y="2872899"/>
            <a:ext cx="4243589" cy="3320668"/>
          </a:xfrm>
        </p:spPr>
        <p:txBody>
          <a:bodyPr>
            <a:normAutofit/>
          </a:bodyPr>
          <a:lstStyle/>
          <a:p>
            <a:r>
              <a:rPr lang="en-US" sz="2200"/>
              <a:t>School districts may place non-student employee-respondents on administrative leave during the pendency of a formal grievance process subject to the employee’s rights under Section 504 and the ADA.</a:t>
            </a:r>
          </a:p>
          <a:p>
            <a:endParaRPr lang="en-US" sz="2200"/>
          </a:p>
        </p:txBody>
      </p:sp>
      <p:pic>
        <p:nvPicPr>
          <p:cNvPr id="7" name="Picture 6">
            <a:extLst>
              <a:ext uri="{FF2B5EF4-FFF2-40B4-BE49-F238E27FC236}">
                <a16:creationId xmlns:a16="http://schemas.microsoft.com/office/drawing/2014/main" id="{3103B0D6-9F47-B990-96CC-9AE10FF5A128}"/>
              </a:ext>
            </a:extLst>
          </p:cNvPr>
          <p:cNvPicPr>
            <a:picLocks noChangeAspect="1"/>
          </p:cNvPicPr>
          <p:nvPr/>
        </p:nvPicPr>
        <p:blipFill>
          <a:blip r:embed="rId2"/>
          <a:srcRect l="3981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EEF11B8E-CAD2-4022-BBA0-7CE362FA7CB7}"/>
              </a:ext>
            </a:extLst>
          </p:cNvPr>
          <p:cNvSpPr>
            <a:spLocks noGrp="1"/>
          </p:cNvSpPr>
          <p:nvPr>
            <p:ph type="sldNum" sz="quarter" idx="12"/>
          </p:nvPr>
        </p:nvSpPr>
        <p:spPr>
          <a:xfrm>
            <a:off x="10439400" y="6356350"/>
            <a:ext cx="914400" cy="365125"/>
          </a:xfrm>
        </p:spPr>
        <p:txBody>
          <a:bodyPr>
            <a:normAutofit/>
          </a:bodyPr>
          <a:lstStyle/>
          <a:p>
            <a:pPr>
              <a:spcAft>
                <a:spcPts val="600"/>
              </a:spcAft>
            </a:pPr>
            <a:fld id="{F1E0EA2E-A075-4026-B490-AECC2D6B579E}" type="slidenum">
              <a:rPr lang="en-US">
                <a:solidFill>
                  <a:srgbClr val="FFFFFF"/>
                </a:solidFill>
              </a:rPr>
              <a:pPr>
                <a:spcAft>
                  <a:spcPts val="600"/>
                </a:spcAft>
              </a:pPr>
              <a:t>37</a:t>
            </a:fld>
            <a:endParaRPr lang="en-US">
              <a:solidFill>
                <a:srgbClr val="FFFFFF"/>
              </a:solidFill>
            </a:endParaRPr>
          </a:p>
        </p:txBody>
      </p:sp>
    </p:spTree>
    <p:extLst>
      <p:ext uri="{BB962C8B-B14F-4D97-AF65-F5344CB8AC3E}">
        <p14:creationId xmlns:p14="http://schemas.microsoft.com/office/powerpoint/2010/main" val="3249542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C84B7D-94A6-4602-B0D9-BF670E00791E}"/>
              </a:ext>
            </a:extLst>
          </p:cNvPr>
          <p:cNvSpPr>
            <a:spLocks noGrp="1"/>
          </p:cNvSpPr>
          <p:nvPr>
            <p:ph type="title"/>
          </p:nvPr>
        </p:nvSpPr>
        <p:spPr>
          <a:xfrm>
            <a:off x="838200" y="365125"/>
            <a:ext cx="10515600" cy="1325563"/>
          </a:xfrm>
        </p:spPr>
        <p:txBody>
          <a:bodyPr>
            <a:normAutofit/>
          </a:bodyPr>
          <a:lstStyle/>
          <a:p>
            <a:r>
              <a:rPr lang="en-US" sz="5000" b="1"/>
              <a:t>Grievance Process: Retaliation Prohibited </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C8FBA5-7084-40FC-9117-6688CF3649BF}"/>
              </a:ext>
            </a:extLst>
          </p:cNvPr>
          <p:cNvSpPr>
            <a:spLocks noGrp="1"/>
          </p:cNvSpPr>
          <p:nvPr>
            <p:ph idx="1"/>
          </p:nvPr>
        </p:nvSpPr>
        <p:spPr>
          <a:xfrm>
            <a:off x="838200" y="1929384"/>
            <a:ext cx="10515600" cy="4251960"/>
          </a:xfrm>
        </p:spPr>
        <p:txBody>
          <a:bodyPr>
            <a:normAutofit/>
          </a:bodyPr>
          <a:lstStyle/>
          <a:p>
            <a:r>
              <a:rPr lang="en-US" dirty="0"/>
              <a:t>Cannot retaliate against a person for purpose of interfering with any right under Title IX or because that person has been involved in a Title IX investigation, proceeding or hearing. </a:t>
            </a:r>
          </a:p>
          <a:p>
            <a:r>
              <a:rPr lang="en-US" dirty="0"/>
              <a:t>What constitutes “retaliation”? </a:t>
            </a:r>
          </a:p>
          <a:p>
            <a:pPr lvl="1"/>
            <a:r>
              <a:rPr lang="en-US" sz="2800" dirty="0"/>
              <a:t>Intimidation, threats, coercion, or discrimination that arises out of the same facts/circumstances as report or complaint of sex discrimination or report/complaint of sexual harassment.</a:t>
            </a:r>
          </a:p>
          <a:p>
            <a:endParaRPr lang="en-US" sz="2200" dirty="0"/>
          </a:p>
        </p:txBody>
      </p:sp>
      <p:sp>
        <p:nvSpPr>
          <p:cNvPr id="4" name="Slide Number Placeholder 3">
            <a:extLst>
              <a:ext uri="{FF2B5EF4-FFF2-40B4-BE49-F238E27FC236}">
                <a16:creationId xmlns:a16="http://schemas.microsoft.com/office/drawing/2014/main" id="{6B13BEA7-3C6C-43AB-B115-B309D292C9A2}"/>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38</a:t>
            </a:fld>
            <a:endParaRPr lang="en-US"/>
          </a:p>
        </p:txBody>
      </p:sp>
    </p:spTree>
    <p:extLst>
      <p:ext uri="{BB962C8B-B14F-4D97-AF65-F5344CB8AC3E}">
        <p14:creationId xmlns:p14="http://schemas.microsoft.com/office/powerpoint/2010/main" val="2311265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D754E-B8CB-4DA1-949B-B5B127130EAD}"/>
              </a:ext>
            </a:extLst>
          </p:cNvPr>
          <p:cNvSpPr>
            <a:spLocks noGrp="1"/>
          </p:cNvSpPr>
          <p:nvPr>
            <p:ph type="title"/>
          </p:nvPr>
        </p:nvSpPr>
        <p:spPr>
          <a:xfrm>
            <a:off x="0" y="3903663"/>
            <a:ext cx="3290887" cy="2452687"/>
          </a:xfrm>
        </p:spPr>
        <p:txBody>
          <a:bodyPr anchor="ctr">
            <a:normAutofit/>
          </a:bodyPr>
          <a:lstStyle/>
          <a:p>
            <a:pPr algn="ctr"/>
            <a:r>
              <a:rPr lang="en-US" sz="3600" b="1" dirty="0"/>
              <a:t>Grievance Process: Retaliation Prohibited </a:t>
            </a:r>
          </a:p>
        </p:txBody>
      </p:sp>
      <p:sp>
        <p:nvSpPr>
          <p:cNvPr id="3" name="Content Placeholder 2">
            <a:extLst>
              <a:ext uri="{FF2B5EF4-FFF2-40B4-BE49-F238E27FC236}">
                <a16:creationId xmlns:a16="http://schemas.microsoft.com/office/drawing/2014/main" id="{8D319693-5280-46FA-A4FB-2BC37C62E082}"/>
              </a:ext>
            </a:extLst>
          </p:cNvPr>
          <p:cNvSpPr>
            <a:spLocks noGrp="1"/>
          </p:cNvSpPr>
          <p:nvPr>
            <p:ph idx="1"/>
          </p:nvPr>
        </p:nvSpPr>
        <p:spPr>
          <a:xfrm>
            <a:off x="2885440" y="3710612"/>
            <a:ext cx="8823955" cy="2984827"/>
          </a:xfrm>
        </p:spPr>
        <p:txBody>
          <a:bodyPr anchor="ctr">
            <a:normAutofit lnSpcReduction="10000"/>
          </a:bodyPr>
          <a:lstStyle/>
          <a:p>
            <a:r>
              <a:rPr lang="en-US" sz="2000" dirty="0"/>
              <a:t>First Amendment </a:t>
            </a:r>
          </a:p>
          <a:p>
            <a:pPr lvl="1"/>
            <a:r>
              <a:rPr lang="en-US" sz="2000" dirty="0"/>
              <a:t>The exercise of rights protected under the First Amendment does not constitute retaliation.</a:t>
            </a:r>
          </a:p>
          <a:p>
            <a:pPr lvl="1"/>
            <a:r>
              <a:rPr lang="en-US" sz="2000" dirty="0"/>
              <a:t>Parties can speak about their experiences.</a:t>
            </a:r>
          </a:p>
          <a:p>
            <a:r>
              <a:rPr lang="en-US" sz="2000" dirty="0"/>
              <a:t>Materially False Statements </a:t>
            </a:r>
          </a:p>
          <a:p>
            <a:pPr lvl="1"/>
            <a:r>
              <a:rPr lang="en-US" sz="2000" dirty="0"/>
              <a:t>Charging an individual with a code of conduct violation for making a materially false statement in bad faith in the course of a grievance proceeding does not constitute retaliation IF the determination regarding responsibility, alone, is not sufficient to conclude that any party made a materially false statement in bad faith.</a:t>
            </a:r>
          </a:p>
          <a:p>
            <a:endParaRPr lang="en-US" sz="1700" dirty="0"/>
          </a:p>
        </p:txBody>
      </p:sp>
      <p:sp>
        <p:nvSpPr>
          <p:cNvPr id="4" name="Slide Number Placeholder 3">
            <a:extLst>
              <a:ext uri="{FF2B5EF4-FFF2-40B4-BE49-F238E27FC236}">
                <a16:creationId xmlns:a16="http://schemas.microsoft.com/office/drawing/2014/main" id="{65861709-EF36-4A67-9FE4-F2A7F13FDC4C}"/>
              </a:ext>
            </a:extLst>
          </p:cNvPr>
          <p:cNvSpPr>
            <a:spLocks noGrp="1"/>
          </p:cNvSpPr>
          <p:nvPr>
            <p:ph type="sldNum" sz="quarter" idx="12"/>
          </p:nvPr>
        </p:nvSpPr>
        <p:spPr/>
        <p:txBody>
          <a:bodyPr/>
          <a:lstStyle/>
          <a:p>
            <a:fld id="{F1E0EA2E-A075-4026-B490-AECC2D6B579E}" type="slidenum">
              <a:rPr lang="en-US" smtClean="0"/>
              <a:t>39</a:t>
            </a:fld>
            <a:endParaRPr lang="en-US"/>
          </a:p>
        </p:txBody>
      </p:sp>
      <p:pic>
        <p:nvPicPr>
          <p:cNvPr id="5" name="Picture 4">
            <a:extLst>
              <a:ext uri="{FF2B5EF4-FFF2-40B4-BE49-F238E27FC236}">
                <a16:creationId xmlns:a16="http://schemas.microsoft.com/office/drawing/2014/main" id="{60FBFA83-7802-450E-999E-83C003309283}"/>
              </a:ext>
            </a:extLst>
          </p:cNvPr>
          <p:cNvPicPr>
            <a:picLocks noChangeAspect="1"/>
          </p:cNvPicPr>
          <p:nvPr/>
        </p:nvPicPr>
        <p:blipFill rotWithShape="1">
          <a:blip r:embed="rId2"/>
          <a:srcRect b="182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664158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04031-9ACD-46AA-80CD-64DC941E6D3F}"/>
              </a:ext>
            </a:extLst>
          </p:cNvPr>
          <p:cNvSpPr>
            <a:spLocks noGrp="1"/>
          </p:cNvSpPr>
          <p:nvPr>
            <p:ph type="title"/>
          </p:nvPr>
        </p:nvSpPr>
        <p:spPr>
          <a:xfrm>
            <a:off x="838200" y="365125"/>
            <a:ext cx="10515600" cy="1325563"/>
          </a:xfrm>
        </p:spPr>
        <p:txBody>
          <a:bodyPr>
            <a:normAutofit/>
          </a:bodyPr>
          <a:lstStyle/>
          <a:p>
            <a:pPr algn="ctr"/>
            <a:r>
              <a:rPr lang="en-US" sz="5400" b="1" dirty="0"/>
              <a:t>What is Title IX? </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128D65-0E37-495E-B657-7D5AA89D1E3E}"/>
              </a:ext>
            </a:extLst>
          </p:cNvPr>
          <p:cNvSpPr>
            <a:spLocks noGrp="1"/>
          </p:cNvSpPr>
          <p:nvPr>
            <p:ph idx="1"/>
          </p:nvPr>
        </p:nvSpPr>
        <p:spPr>
          <a:xfrm>
            <a:off x="838200" y="1929384"/>
            <a:ext cx="10515600" cy="4251960"/>
          </a:xfrm>
        </p:spPr>
        <p:txBody>
          <a:bodyPr>
            <a:noAutofit/>
          </a:bodyPr>
          <a:lstStyle/>
          <a:p>
            <a:r>
              <a:rPr lang="en-US" sz="2500" dirty="0"/>
              <a:t>Title IX of the Education Amendments of 1972</a:t>
            </a:r>
          </a:p>
          <a:p>
            <a:r>
              <a:rPr lang="en-US" sz="2500" dirty="0"/>
              <a:t>Protects people from discrimination based on sex in education programs or activities that receive federal financial assistance. </a:t>
            </a:r>
          </a:p>
          <a:p>
            <a:r>
              <a:rPr lang="en-US" sz="2500" dirty="0"/>
              <a:t>Enforced by the Office of Civil Rights (“OCR”).</a:t>
            </a:r>
          </a:p>
          <a:p>
            <a:r>
              <a:rPr lang="en-US" sz="2500" dirty="0"/>
              <a:t>Protects all persons from discrimination, including parents and guardians, students, and employees.</a:t>
            </a:r>
          </a:p>
          <a:p>
            <a:r>
              <a:rPr lang="en-US" sz="2500" dirty="0"/>
              <a:t>What does Title IX say?</a:t>
            </a:r>
          </a:p>
          <a:p>
            <a:pPr lvl="1"/>
            <a:r>
              <a:rPr lang="en-US" sz="2500" dirty="0"/>
              <a:t>No person in the United States shall, on the basis of sex, be excluded from participation in, be denied the benefits of, or be subjected to discrimination under any education program or activity receiving Federal financial assistance.</a:t>
            </a:r>
          </a:p>
        </p:txBody>
      </p:sp>
      <p:sp>
        <p:nvSpPr>
          <p:cNvPr id="4" name="Slide Number Placeholder 3">
            <a:extLst>
              <a:ext uri="{FF2B5EF4-FFF2-40B4-BE49-F238E27FC236}">
                <a16:creationId xmlns:a16="http://schemas.microsoft.com/office/drawing/2014/main" id="{7D271542-3B70-447B-8A17-C08AFFE048E6}"/>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4</a:t>
            </a:fld>
            <a:endParaRPr lang="en-US"/>
          </a:p>
        </p:txBody>
      </p:sp>
    </p:spTree>
    <p:extLst>
      <p:ext uri="{BB962C8B-B14F-4D97-AF65-F5344CB8AC3E}">
        <p14:creationId xmlns:p14="http://schemas.microsoft.com/office/powerpoint/2010/main" val="2175196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B6B0144-A75D-4551-ADB8-66D1EB936389}"/>
              </a:ext>
            </a:extLst>
          </p:cNvPr>
          <p:cNvSpPr>
            <a:spLocks noGrp="1"/>
          </p:cNvSpPr>
          <p:nvPr>
            <p:ph type="title"/>
          </p:nvPr>
        </p:nvSpPr>
        <p:spPr>
          <a:xfrm>
            <a:off x="838200" y="365125"/>
            <a:ext cx="10515600" cy="1325563"/>
          </a:xfrm>
        </p:spPr>
        <p:txBody>
          <a:bodyPr>
            <a:normAutofit/>
          </a:bodyPr>
          <a:lstStyle/>
          <a:p>
            <a:pPr algn="ctr"/>
            <a:r>
              <a:rPr lang="en-US" b="1" dirty="0"/>
              <a:t>Grievance Process: </a:t>
            </a:r>
            <a:br>
              <a:rPr lang="en-US" b="1" dirty="0"/>
            </a:br>
            <a:r>
              <a:rPr lang="en-US" b="1" dirty="0"/>
              <a:t>Other Considerations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293CEB6-82A9-459A-992A-1907B9A5954B}"/>
              </a:ext>
            </a:extLst>
          </p:cNvPr>
          <p:cNvSpPr>
            <a:spLocks noGrp="1"/>
          </p:cNvSpPr>
          <p:nvPr>
            <p:ph idx="1"/>
          </p:nvPr>
        </p:nvSpPr>
        <p:spPr>
          <a:xfrm>
            <a:off x="838200" y="1825625"/>
            <a:ext cx="10515600" cy="4351338"/>
          </a:xfrm>
        </p:spPr>
        <p:txBody>
          <a:bodyPr>
            <a:normAutofit/>
          </a:bodyPr>
          <a:lstStyle/>
          <a:p>
            <a:r>
              <a:rPr lang="en-US" dirty="0"/>
              <a:t>A school district’s treatment of a complainant or a respondent in response to a formal complaint of sexual harassment </a:t>
            </a:r>
            <a:r>
              <a:rPr lang="en-US" b="1" u="sng" dirty="0"/>
              <a:t>may itself constitute sex discrimination </a:t>
            </a:r>
            <a:r>
              <a:rPr lang="en-US" dirty="0"/>
              <a:t>under Title IX.</a:t>
            </a:r>
          </a:p>
          <a:p>
            <a:r>
              <a:rPr lang="en-US" dirty="0"/>
              <a:t>Grievance process must treat complainants and respondents equitably: </a:t>
            </a:r>
          </a:p>
          <a:p>
            <a:pPr lvl="1"/>
            <a:r>
              <a:rPr lang="en-US" dirty="0"/>
              <a:t>Provide remedies to a complainant where a determination of responsibility for sexual harassment has been made against the respondent; and</a:t>
            </a:r>
          </a:p>
          <a:p>
            <a:pPr lvl="1"/>
            <a:r>
              <a:rPr lang="en-US" dirty="0"/>
              <a:t>Follow a grievance process before the imposition of any disciplinary sanctions or other actions that are not supportive measures against a respondent.</a:t>
            </a:r>
          </a:p>
          <a:p>
            <a:pPr marL="0" indent="0">
              <a:buNone/>
            </a:pPr>
            <a:endParaRPr lang="en-US" dirty="0"/>
          </a:p>
        </p:txBody>
      </p:sp>
      <p:sp>
        <p:nvSpPr>
          <p:cNvPr id="4" name="Slide Number Placeholder 3">
            <a:extLst>
              <a:ext uri="{FF2B5EF4-FFF2-40B4-BE49-F238E27FC236}">
                <a16:creationId xmlns:a16="http://schemas.microsoft.com/office/drawing/2014/main" id="{16B4C738-284D-4DE1-A414-18E9B0DEA4EA}"/>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40</a:t>
            </a:fld>
            <a:endParaRPr lang="en-US"/>
          </a:p>
        </p:txBody>
      </p:sp>
    </p:spTree>
    <p:extLst>
      <p:ext uri="{BB962C8B-B14F-4D97-AF65-F5344CB8AC3E}">
        <p14:creationId xmlns:p14="http://schemas.microsoft.com/office/powerpoint/2010/main" val="1664990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CE37C-4935-49F5-865D-2142D15FC496}"/>
              </a:ext>
            </a:extLst>
          </p:cNvPr>
          <p:cNvSpPr>
            <a:spLocks noGrp="1"/>
          </p:cNvSpPr>
          <p:nvPr>
            <p:ph type="title"/>
          </p:nvPr>
        </p:nvSpPr>
        <p:spPr>
          <a:xfrm>
            <a:off x="838200" y="365125"/>
            <a:ext cx="5558489" cy="1325563"/>
          </a:xfrm>
        </p:spPr>
        <p:txBody>
          <a:bodyPr>
            <a:normAutofit/>
          </a:bodyPr>
          <a:lstStyle/>
          <a:p>
            <a:pPr algn="ctr"/>
            <a:r>
              <a:rPr lang="en-US" b="1" dirty="0"/>
              <a:t>Grievance Process: Basic Requirements </a:t>
            </a:r>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DAB75C9-B599-4DD9-9C63-9A59DD20E4BB}"/>
              </a:ext>
            </a:extLst>
          </p:cNvPr>
          <p:cNvSpPr>
            <a:spLocks noGrp="1"/>
          </p:cNvSpPr>
          <p:nvPr>
            <p:ph idx="1"/>
          </p:nvPr>
        </p:nvSpPr>
        <p:spPr>
          <a:xfrm>
            <a:off x="320512" y="1825625"/>
            <a:ext cx="6076178" cy="4895850"/>
          </a:xfrm>
        </p:spPr>
        <p:txBody>
          <a:bodyPr>
            <a:normAutofit/>
          </a:bodyPr>
          <a:lstStyle/>
          <a:p>
            <a:r>
              <a:rPr lang="en-US" sz="2400" dirty="0"/>
              <a:t>Require an objective evaluation of all relevant evidence.</a:t>
            </a:r>
          </a:p>
          <a:p>
            <a:r>
              <a:rPr lang="en-US" sz="2400" dirty="0"/>
              <a:t>Provide that credibility determinations may not be based on a person’s status as a complainant, respondent, or witness.</a:t>
            </a:r>
          </a:p>
          <a:p>
            <a:r>
              <a:rPr lang="en-US" sz="2400" dirty="0"/>
              <a:t>The Title IX Coordinator, investigator, decision-maker, or any person facilitating the informal resolution process may not have a conflict of interest or bias and must receive adequate training.</a:t>
            </a:r>
          </a:p>
          <a:p>
            <a:r>
              <a:rPr lang="en-US" sz="2400" dirty="0"/>
              <a:t>Training materials cannot rely on sex stereotypes and must promote impartial investigations / adjudications.</a:t>
            </a:r>
          </a:p>
          <a:p>
            <a:endParaRPr lang="en-US" sz="2000" dirty="0"/>
          </a:p>
          <a:p>
            <a:endParaRPr lang="en-US" sz="2000" dirty="0"/>
          </a:p>
          <a:p>
            <a:endParaRPr lang="en-US" sz="2000" dirty="0"/>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0B87BC3A-982F-4974-A317-000D556ADA5A}"/>
              </a:ext>
            </a:extLst>
          </p:cNvPr>
          <p:cNvSpPr>
            <a:spLocks noGrp="1"/>
          </p:cNvSpPr>
          <p:nvPr>
            <p:ph type="sldNum" sz="quarter" idx="12"/>
          </p:nvPr>
        </p:nvSpPr>
        <p:spPr>
          <a:xfrm>
            <a:off x="9780104" y="6356350"/>
            <a:ext cx="1573696" cy="365125"/>
          </a:xfrm>
        </p:spPr>
        <p:txBody>
          <a:bodyPr>
            <a:normAutofit/>
          </a:bodyPr>
          <a:lstStyle/>
          <a:p>
            <a:pPr>
              <a:spcAft>
                <a:spcPts val="600"/>
              </a:spcAft>
            </a:pPr>
            <a:fld id="{F1E0EA2E-A075-4026-B490-AECC2D6B579E}" type="slidenum">
              <a:rPr lang="en-US" smtClean="0"/>
              <a:pPr>
                <a:spcAft>
                  <a:spcPts val="600"/>
                </a:spcAft>
              </a:pPr>
              <a:t>41</a:t>
            </a:fld>
            <a:endParaRPr lang="en-US"/>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078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5175FC-D217-4C01-82FB-80C6BFCF2E7C}"/>
              </a:ext>
            </a:extLst>
          </p:cNvPr>
          <p:cNvSpPr>
            <a:spLocks noGrp="1"/>
          </p:cNvSpPr>
          <p:nvPr>
            <p:ph type="title"/>
          </p:nvPr>
        </p:nvSpPr>
        <p:spPr>
          <a:xfrm>
            <a:off x="838200" y="583528"/>
            <a:ext cx="5558489" cy="1325563"/>
          </a:xfrm>
        </p:spPr>
        <p:txBody>
          <a:bodyPr>
            <a:noAutofit/>
          </a:bodyPr>
          <a:lstStyle/>
          <a:p>
            <a:pPr algn="ctr"/>
            <a:r>
              <a:rPr lang="en-US" b="1" dirty="0"/>
              <a:t>Grievance Process: </a:t>
            </a:r>
            <a:br>
              <a:rPr lang="en-US" b="1" dirty="0"/>
            </a:br>
            <a:r>
              <a:rPr lang="en-US" b="1" dirty="0"/>
              <a:t>Basic Requirements Continued</a:t>
            </a:r>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607C85C-5011-49E0-9418-72A90A069A01}"/>
              </a:ext>
            </a:extLst>
          </p:cNvPr>
          <p:cNvSpPr>
            <a:spLocks noGrp="1"/>
          </p:cNvSpPr>
          <p:nvPr>
            <p:ph idx="1"/>
          </p:nvPr>
        </p:nvSpPr>
        <p:spPr>
          <a:xfrm>
            <a:off x="254524" y="2292985"/>
            <a:ext cx="6457361" cy="4351338"/>
          </a:xfrm>
        </p:spPr>
        <p:txBody>
          <a:bodyPr>
            <a:normAutofit/>
          </a:bodyPr>
          <a:lstStyle/>
          <a:p>
            <a:r>
              <a:rPr lang="en-US" sz="2200" dirty="0"/>
              <a:t>The respondent is </a:t>
            </a:r>
            <a:r>
              <a:rPr lang="en-US" sz="2200" u="sng" dirty="0"/>
              <a:t>presumed not responsible </a:t>
            </a:r>
            <a:r>
              <a:rPr lang="en-US" sz="2200" dirty="0"/>
              <a:t>until a determination regarding responsibility is made at the conclusion of the grievance process.</a:t>
            </a:r>
          </a:p>
          <a:p>
            <a:r>
              <a:rPr lang="en-US" sz="2200" dirty="0"/>
              <a:t>Prompt timeframes for conclusion of the entire grievance process, including informal resolution process and appeals are required.</a:t>
            </a:r>
          </a:p>
          <a:p>
            <a:r>
              <a:rPr lang="en-US" sz="2200" dirty="0"/>
              <a:t>Must allow temporary delay of the grievance process or the limited extension of time frames for good cause with written notice to the parties.</a:t>
            </a:r>
          </a:p>
          <a:p>
            <a:pPr lvl="1"/>
            <a:r>
              <a:rPr lang="en-US" sz="2200" dirty="0"/>
              <a:t>“Good cause” includes the absence of a party, party’s advisor or witness; concurrent law enforcement activity; and the need for language assistance or accommodation of disabilities. </a:t>
            </a:r>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B773C518-8DE4-4281-8E61-51838E51C98F}"/>
              </a:ext>
            </a:extLst>
          </p:cNvPr>
          <p:cNvSpPr>
            <a:spLocks noGrp="1"/>
          </p:cNvSpPr>
          <p:nvPr>
            <p:ph type="sldNum" sz="quarter" idx="12"/>
          </p:nvPr>
        </p:nvSpPr>
        <p:spPr>
          <a:xfrm>
            <a:off x="9780104" y="6356350"/>
            <a:ext cx="1573696" cy="365125"/>
          </a:xfrm>
        </p:spPr>
        <p:txBody>
          <a:bodyPr>
            <a:normAutofit/>
          </a:bodyPr>
          <a:lstStyle/>
          <a:p>
            <a:pPr>
              <a:spcAft>
                <a:spcPts val="600"/>
              </a:spcAft>
            </a:pPr>
            <a:fld id="{F1E0EA2E-A075-4026-B490-AECC2D6B579E}" type="slidenum">
              <a:rPr lang="en-US" smtClean="0"/>
              <a:pPr>
                <a:spcAft>
                  <a:spcPts val="600"/>
                </a:spcAft>
              </a:pPr>
              <a:t>42</a:t>
            </a:fld>
            <a:endParaRPr lang="en-US"/>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875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7EF8A-8151-4756-9909-545F605F7F56}"/>
              </a:ext>
            </a:extLst>
          </p:cNvPr>
          <p:cNvSpPr>
            <a:spLocks noGrp="1"/>
          </p:cNvSpPr>
          <p:nvPr>
            <p:ph type="title"/>
          </p:nvPr>
        </p:nvSpPr>
        <p:spPr>
          <a:xfrm>
            <a:off x="838200" y="555749"/>
            <a:ext cx="5558489" cy="1325563"/>
          </a:xfrm>
        </p:spPr>
        <p:txBody>
          <a:bodyPr>
            <a:noAutofit/>
          </a:bodyPr>
          <a:lstStyle/>
          <a:p>
            <a:pPr algn="ctr"/>
            <a:r>
              <a:rPr lang="en-US" b="1" dirty="0"/>
              <a:t>Grievance Process: </a:t>
            </a:r>
            <a:br>
              <a:rPr lang="en-US" b="1" dirty="0"/>
            </a:br>
            <a:r>
              <a:rPr lang="en-US" b="1" dirty="0"/>
              <a:t>Basic Requirements Continued</a:t>
            </a:r>
            <a:endParaRPr lang="en-US" dirty="0"/>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C71231F-1650-4F9A-8C03-F5185CD38998}"/>
              </a:ext>
            </a:extLst>
          </p:cNvPr>
          <p:cNvSpPr>
            <a:spLocks noGrp="1"/>
          </p:cNvSpPr>
          <p:nvPr>
            <p:ph idx="1"/>
          </p:nvPr>
        </p:nvSpPr>
        <p:spPr>
          <a:xfrm>
            <a:off x="197963" y="2274219"/>
            <a:ext cx="6495067" cy="4351338"/>
          </a:xfrm>
        </p:spPr>
        <p:txBody>
          <a:bodyPr>
            <a:normAutofit fontScale="85000" lnSpcReduction="20000"/>
          </a:bodyPr>
          <a:lstStyle/>
          <a:p>
            <a:r>
              <a:rPr lang="en-US" sz="2700" dirty="0"/>
              <a:t>A school district’s grievance process:</a:t>
            </a:r>
          </a:p>
          <a:p>
            <a:pPr lvl="1"/>
            <a:r>
              <a:rPr lang="en-US" sz="2700" dirty="0"/>
              <a:t>Must describe range of potentially available disciplinary sanctions and remedies; </a:t>
            </a:r>
          </a:p>
          <a:p>
            <a:pPr lvl="1"/>
            <a:r>
              <a:rPr lang="en-US" sz="2700" dirty="0"/>
              <a:t>Must specify the standard of evidence that will be used and apply that standard to all complaints:</a:t>
            </a:r>
          </a:p>
          <a:p>
            <a:pPr lvl="2"/>
            <a:r>
              <a:rPr lang="en-US" sz="2700" dirty="0"/>
              <a:t>Preponderance of the evidence;</a:t>
            </a:r>
          </a:p>
          <a:p>
            <a:pPr lvl="2"/>
            <a:r>
              <a:rPr lang="en-US" sz="2700" dirty="0"/>
              <a:t>Clear and convincing evidence; </a:t>
            </a:r>
          </a:p>
          <a:p>
            <a:pPr lvl="1"/>
            <a:r>
              <a:rPr lang="en-US" sz="2700" dirty="0"/>
              <a:t>Must include procedures and permissible bases for parties to appeal;</a:t>
            </a:r>
          </a:p>
          <a:p>
            <a:pPr lvl="1"/>
            <a:r>
              <a:rPr lang="en-US" sz="2700" dirty="0"/>
              <a:t>Must describe the range of supportive measures</a:t>
            </a:r>
            <a:r>
              <a:rPr lang="en-US" sz="2700" b="1" dirty="0"/>
              <a:t> </a:t>
            </a:r>
            <a:r>
              <a:rPr lang="en-US" sz="2700" dirty="0"/>
              <a:t>available to the parties; </a:t>
            </a:r>
          </a:p>
          <a:p>
            <a:pPr lvl="1"/>
            <a:r>
              <a:rPr lang="en-US" sz="2700" dirty="0"/>
              <a:t>May not allow any evidence or questions that would invade a legally recognized privilege</a:t>
            </a:r>
            <a:r>
              <a:rPr lang="en-US" sz="2700" b="1" dirty="0"/>
              <a:t>, </a:t>
            </a:r>
            <a:r>
              <a:rPr lang="en-US" sz="2700" dirty="0"/>
              <a:t>unless the privilege holder waives it.</a:t>
            </a:r>
          </a:p>
          <a:p>
            <a:pPr lvl="1"/>
            <a:endParaRPr lang="en-US" sz="1300" dirty="0"/>
          </a:p>
          <a:p>
            <a:pPr lvl="1"/>
            <a:endParaRPr lang="en-US" sz="1300" dirty="0"/>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B09DF17D-0D19-41BC-BAD6-02F68BE31BA3}"/>
              </a:ext>
            </a:extLst>
          </p:cNvPr>
          <p:cNvSpPr>
            <a:spLocks noGrp="1"/>
          </p:cNvSpPr>
          <p:nvPr>
            <p:ph type="sldNum" sz="quarter" idx="12"/>
          </p:nvPr>
        </p:nvSpPr>
        <p:spPr>
          <a:xfrm>
            <a:off x="9780104" y="6356350"/>
            <a:ext cx="1573696" cy="365125"/>
          </a:xfrm>
        </p:spPr>
        <p:txBody>
          <a:bodyPr>
            <a:normAutofit/>
          </a:bodyPr>
          <a:lstStyle/>
          <a:p>
            <a:pPr>
              <a:spcAft>
                <a:spcPts val="600"/>
              </a:spcAft>
            </a:pPr>
            <a:fld id="{F1E0EA2E-A075-4026-B490-AECC2D6B579E}" type="slidenum">
              <a:rPr lang="en-US" smtClean="0"/>
              <a:pPr>
                <a:spcAft>
                  <a:spcPts val="600"/>
                </a:spcAft>
              </a:pPr>
              <a:t>43</a:t>
            </a:fld>
            <a:endParaRPr lang="en-US"/>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908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E2CDDE-2582-4EBC-B595-757895377753}"/>
              </a:ext>
            </a:extLst>
          </p:cNvPr>
          <p:cNvSpPr>
            <a:spLocks noGrp="1"/>
          </p:cNvSpPr>
          <p:nvPr>
            <p:ph type="title"/>
          </p:nvPr>
        </p:nvSpPr>
        <p:spPr>
          <a:xfrm>
            <a:off x="630936" y="640080"/>
            <a:ext cx="4818888" cy="1481328"/>
          </a:xfrm>
        </p:spPr>
        <p:txBody>
          <a:bodyPr anchor="b">
            <a:normAutofit/>
          </a:bodyPr>
          <a:lstStyle/>
          <a:p>
            <a:pPr algn="ctr"/>
            <a:r>
              <a:rPr lang="en-US" sz="4200" b="1" dirty="0"/>
              <a:t>Grievance Process: </a:t>
            </a:r>
            <a:br>
              <a:rPr lang="en-US" sz="4200" b="1" dirty="0"/>
            </a:br>
            <a:r>
              <a:rPr lang="en-US" sz="4200" b="1" dirty="0"/>
              <a:t>Notice of Allegations </a:t>
            </a: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1F3C73-0F4E-4283-943C-2223509CB610}"/>
              </a:ext>
            </a:extLst>
          </p:cNvPr>
          <p:cNvSpPr>
            <a:spLocks noGrp="1"/>
          </p:cNvSpPr>
          <p:nvPr>
            <p:ph idx="1"/>
          </p:nvPr>
        </p:nvSpPr>
        <p:spPr>
          <a:xfrm>
            <a:off x="188536" y="2660904"/>
            <a:ext cx="5816338" cy="4042282"/>
          </a:xfrm>
        </p:spPr>
        <p:txBody>
          <a:bodyPr anchor="t">
            <a:normAutofit/>
          </a:bodyPr>
          <a:lstStyle/>
          <a:p>
            <a:r>
              <a:rPr lang="en-US" sz="2400" dirty="0"/>
              <a:t>Upon receipt of a formal complaint, a school district must provide known parties with written notice of various matters, including:</a:t>
            </a:r>
          </a:p>
          <a:p>
            <a:pPr lvl="1"/>
            <a:r>
              <a:rPr lang="en-US" dirty="0"/>
              <a:t>The formal complaint’s allegations;</a:t>
            </a:r>
          </a:p>
          <a:p>
            <a:pPr lvl="1"/>
            <a:r>
              <a:rPr lang="en-US" dirty="0"/>
              <a:t>The formal grievance procedures; and</a:t>
            </a:r>
          </a:p>
          <a:p>
            <a:pPr lvl="1"/>
            <a:r>
              <a:rPr lang="en-US" dirty="0"/>
              <a:t>Any code-of-conduct provision that prohibits knowingly making false statements or submitting false information during the grievance process.</a:t>
            </a:r>
          </a:p>
          <a:p>
            <a:pPr marL="0" indent="0">
              <a:buNone/>
            </a:pPr>
            <a:endParaRPr lang="en-US" sz="2000" dirty="0"/>
          </a:p>
        </p:txBody>
      </p:sp>
      <p:pic>
        <p:nvPicPr>
          <p:cNvPr id="5" name="Picture 4">
            <a:extLst>
              <a:ext uri="{FF2B5EF4-FFF2-40B4-BE49-F238E27FC236}">
                <a16:creationId xmlns:a16="http://schemas.microsoft.com/office/drawing/2014/main" id="{9FE74C51-EA13-47CA-AA1B-19D0CA207FDB}"/>
              </a:ext>
            </a:extLst>
          </p:cNvPr>
          <p:cNvPicPr>
            <a:picLocks noChangeAspect="1"/>
          </p:cNvPicPr>
          <p:nvPr/>
        </p:nvPicPr>
        <p:blipFill rotWithShape="1">
          <a:blip r:embed="rId2"/>
          <a:stretch/>
        </p:blipFill>
        <p:spPr>
          <a:xfrm>
            <a:off x="6099048" y="1880018"/>
            <a:ext cx="5458968" cy="3097964"/>
          </a:xfrm>
          <a:prstGeom prst="rect">
            <a:avLst/>
          </a:prstGeom>
        </p:spPr>
      </p:pic>
      <p:sp>
        <p:nvSpPr>
          <p:cNvPr id="4" name="Slide Number Placeholder 3">
            <a:extLst>
              <a:ext uri="{FF2B5EF4-FFF2-40B4-BE49-F238E27FC236}">
                <a16:creationId xmlns:a16="http://schemas.microsoft.com/office/drawing/2014/main" id="{E88FEE8E-FC63-4E7C-9AE4-A64A2E5599DD}"/>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44</a:t>
            </a:fld>
            <a:endParaRPr lang="en-US"/>
          </a:p>
        </p:txBody>
      </p:sp>
    </p:spTree>
    <p:extLst>
      <p:ext uri="{BB962C8B-B14F-4D97-AF65-F5344CB8AC3E}">
        <p14:creationId xmlns:p14="http://schemas.microsoft.com/office/powerpoint/2010/main" val="182869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C8F3EC-99E6-4AAE-98D2-808047398D57}"/>
              </a:ext>
            </a:extLst>
          </p:cNvPr>
          <p:cNvSpPr>
            <a:spLocks noGrp="1"/>
          </p:cNvSpPr>
          <p:nvPr>
            <p:ph type="title"/>
          </p:nvPr>
        </p:nvSpPr>
        <p:spPr>
          <a:xfrm>
            <a:off x="838200" y="365125"/>
            <a:ext cx="10515600" cy="1325563"/>
          </a:xfrm>
        </p:spPr>
        <p:txBody>
          <a:bodyPr>
            <a:normAutofit/>
          </a:bodyPr>
          <a:lstStyle/>
          <a:p>
            <a:pPr algn="ctr"/>
            <a:r>
              <a:rPr lang="en-US" sz="5400" b="1" dirty="0"/>
              <a:t>Grievance Process: Dismissal  </a:t>
            </a:r>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043794-E7FE-4B65-9AD1-2115BF5067F8}"/>
              </a:ext>
            </a:extLst>
          </p:cNvPr>
          <p:cNvSpPr>
            <a:spLocks noGrp="1"/>
          </p:cNvSpPr>
          <p:nvPr>
            <p:ph idx="1"/>
          </p:nvPr>
        </p:nvSpPr>
        <p:spPr>
          <a:xfrm>
            <a:off x="254525" y="1929384"/>
            <a:ext cx="11811784" cy="4688798"/>
          </a:xfrm>
        </p:spPr>
        <p:txBody>
          <a:bodyPr>
            <a:noAutofit/>
          </a:bodyPr>
          <a:lstStyle/>
          <a:p>
            <a:r>
              <a:rPr lang="en-US" sz="2300" dirty="0"/>
              <a:t>Mandatory Dismissal</a:t>
            </a:r>
          </a:p>
          <a:p>
            <a:pPr lvl="1"/>
            <a:r>
              <a:rPr lang="en-US" sz="2300" dirty="0"/>
              <a:t>Dismissal is required if the alleged conduct does not meet “basic jurisdictional requirements” under Title IX.</a:t>
            </a:r>
          </a:p>
          <a:p>
            <a:r>
              <a:rPr lang="en-US" sz="2300" dirty="0"/>
              <a:t>Permissive dismissal </a:t>
            </a:r>
          </a:p>
          <a:p>
            <a:pPr lvl="1"/>
            <a:r>
              <a:rPr lang="en-US" sz="2300" dirty="0"/>
              <a:t>A formal complaint or any allegation within the complaint CAN be dismissed at any time during the investigation or hearing IF: </a:t>
            </a:r>
          </a:p>
          <a:p>
            <a:pPr lvl="2"/>
            <a:r>
              <a:rPr lang="en-US" sz="2300" dirty="0"/>
              <a:t>The complainant notifies Title IX Coordinator in writing that he/she would like to withdraw the formal complaint or any allegations therein; </a:t>
            </a:r>
          </a:p>
          <a:p>
            <a:pPr lvl="2"/>
            <a:r>
              <a:rPr lang="en-US" sz="2300" dirty="0"/>
              <a:t>The respondent is no longer enrolled in or employed by school district; or</a:t>
            </a:r>
          </a:p>
          <a:p>
            <a:pPr lvl="2"/>
            <a:r>
              <a:rPr lang="en-US" sz="2300" dirty="0"/>
              <a:t>Specific circumstances prevent the school district from gathering evidence sufficient to reach a determination as to the formal complaint or the allegations therein.</a:t>
            </a:r>
          </a:p>
          <a:p>
            <a:r>
              <a:rPr lang="en-US" sz="2300" dirty="0"/>
              <a:t>Upon dismissal, the school district must provide prompt written notice to the parties.</a:t>
            </a:r>
          </a:p>
        </p:txBody>
      </p:sp>
      <p:sp>
        <p:nvSpPr>
          <p:cNvPr id="4" name="Slide Number Placeholder 3">
            <a:extLst>
              <a:ext uri="{FF2B5EF4-FFF2-40B4-BE49-F238E27FC236}">
                <a16:creationId xmlns:a16="http://schemas.microsoft.com/office/drawing/2014/main" id="{40AE2AC0-19CD-48AF-81C6-B253F2558B86}"/>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45</a:t>
            </a:fld>
            <a:endParaRPr lang="en-US"/>
          </a:p>
        </p:txBody>
      </p:sp>
    </p:spTree>
    <p:extLst>
      <p:ext uri="{BB962C8B-B14F-4D97-AF65-F5344CB8AC3E}">
        <p14:creationId xmlns:p14="http://schemas.microsoft.com/office/powerpoint/2010/main" val="3816726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23C47-26A4-4649-B0F6-AC414098ABAB}"/>
              </a:ext>
            </a:extLst>
          </p:cNvPr>
          <p:cNvSpPr>
            <a:spLocks noGrp="1"/>
          </p:cNvSpPr>
          <p:nvPr>
            <p:ph type="title"/>
          </p:nvPr>
        </p:nvSpPr>
        <p:spPr>
          <a:xfrm>
            <a:off x="841248" y="548640"/>
            <a:ext cx="3600860" cy="5431536"/>
          </a:xfrm>
        </p:spPr>
        <p:txBody>
          <a:bodyPr>
            <a:normAutofit/>
          </a:bodyPr>
          <a:lstStyle/>
          <a:p>
            <a:pPr algn="ctr"/>
            <a:r>
              <a:rPr lang="en-US" sz="5000" b="1" dirty="0"/>
              <a:t>Grievance Process: Investigation </a:t>
            </a:r>
          </a:p>
        </p:txBody>
      </p:sp>
      <p:sp>
        <p:nvSpPr>
          <p:cNvPr id="6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ontent Placeholder 2">
            <a:extLst>
              <a:ext uri="{FF2B5EF4-FFF2-40B4-BE49-F238E27FC236}">
                <a16:creationId xmlns:a16="http://schemas.microsoft.com/office/drawing/2014/main" id="{16723A87-4F0C-461A-8631-865AA27CF9E1}"/>
              </a:ext>
            </a:extLst>
          </p:cNvPr>
          <p:cNvSpPr>
            <a:spLocks noGrp="1"/>
          </p:cNvSpPr>
          <p:nvPr>
            <p:ph idx="1"/>
          </p:nvPr>
        </p:nvSpPr>
        <p:spPr>
          <a:xfrm>
            <a:off x="5126418" y="552090"/>
            <a:ext cx="6789628" cy="6305909"/>
          </a:xfrm>
        </p:spPr>
        <p:txBody>
          <a:bodyPr anchor="ctr">
            <a:normAutofit/>
          </a:bodyPr>
          <a:lstStyle/>
          <a:p>
            <a:r>
              <a:rPr lang="en-US" sz="2400" dirty="0"/>
              <a:t>The school district is </a:t>
            </a:r>
            <a:r>
              <a:rPr lang="en-US" sz="2400" b="1" u="sng" dirty="0"/>
              <a:t>tasked with gathering evidence sufficient to reach a determination</a:t>
            </a:r>
            <a:r>
              <a:rPr lang="en-US" sz="2400" dirty="0"/>
              <a:t>.</a:t>
            </a:r>
          </a:p>
          <a:p>
            <a:r>
              <a:rPr lang="en-US" sz="2400" dirty="0"/>
              <a:t>The parties must receive an </a:t>
            </a:r>
            <a:r>
              <a:rPr lang="en-US" sz="2400" b="1" u="sng" dirty="0"/>
              <a:t>equal opportunity to present witnesses and any inculpatory and exculpatory evidence</a:t>
            </a:r>
            <a:r>
              <a:rPr lang="en-US" sz="2400" dirty="0"/>
              <a:t>.</a:t>
            </a:r>
          </a:p>
          <a:p>
            <a:r>
              <a:rPr lang="en-US" sz="2400" dirty="0"/>
              <a:t>There can be </a:t>
            </a:r>
            <a:r>
              <a:rPr lang="en-US" sz="2400" b="1" u="sng" dirty="0"/>
              <a:t>no restriction on the parties’ ability to discuss the case and gather evidence</a:t>
            </a:r>
            <a:r>
              <a:rPr lang="en-US" sz="2400" dirty="0"/>
              <a:t>.</a:t>
            </a:r>
          </a:p>
          <a:p>
            <a:r>
              <a:rPr lang="en-US" sz="2400" dirty="0"/>
              <a:t>The parties must have </a:t>
            </a:r>
            <a:r>
              <a:rPr lang="en-US" sz="2400" b="1" u="sng" dirty="0"/>
              <a:t>opportunity to have others present during a grievance proceeding</a:t>
            </a:r>
            <a:r>
              <a:rPr lang="en-US" sz="2400" dirty="0"/>
              <a:t>, including an advisor of their choice (can be an attorney).</a:t>
            </a:r>
          </a:p>
          <a:p>
            <a:pPr lvl="1"/>
            <a:r>
              <a:rPr lang="en-US" dirty="0"/>
              <a:t>*</a:t>
            </a:r>
            <a:r>
              <a:rPr lang="en-US" b="1" u="sng" dirty="0"/>
              <a:t>But</a:t>
            </a:r>
            <a:r>
              <a:rPr lang="en-US" dirty="0"/>
              <a:t> the school district can restrict the extent to which advisors may participate </a:t>
            </a:r>
            <a:r>
              <a:rPr lang="en-US" b="1" u="sng" dirty="0"/>
              <a:t>IF</a:t>
            </a:r>
            <a:r>
              <a:rPr lang="en-US" dirty="0"/>
              <a:t> the restrictions apply equally to both parties.</a:t>
            </a:r>
          </a:p>
          <a:p>
            <a:pPr marL="0" indent="0">
              <a:buNone/>
            </a:pPr>
            <a:endParaRPr lang="en-US" sz="2200" dirty="0"/>
          </a:p>
        </p:txBody>
      </p:sp>
      <p:sp>
        <p:nvSpPr>
          <p:cNvPr id="4" name="Slide Number Placeholder 3">
            <a:extLst>
              <a:ext uri="{FF2B5EF4-FFF2-40B4-BE49-F238E27FC236}">
                <a16:creationId xmlns:a16="http://schemas.microsoft.com/office/drawing/2014/main" id="{50A42E4D-33E8-4AD3-B5EF-86654C2D7F9A}"/>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46</a:t>
            </a:fld>
            <a:endParaRPr lang="en-US"/>
          </a:p>
        </p:txBody>
      </p:sp>
    </p:spTree>
    <p:extLst>
      <p:ext uri="{BB962C8B-B14F-4D97-AF65-F5344CB8AC3E}">
        <p14:creationId xmlns:p14="http://schemas.microsoft.com/office/powerpoint/2010/main" val="3122751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41BEDD-B1F4-4168-A8CF-C99CCEF2015D}"/>
              </a:ext>
            </a:extLst>
          </p:cNvPr>
          <p:cNvSpPr>
            <a:spLocks noGrp="1"/>
          </p:cNvSpPr>
          <p:nvPr>
            <p:ph type="title"/>
          </p:nvPr>
        </p:nvSpPr>
        <p:spPr>
          <a:xfrm>
            <a:off x="841248" y="548640"/>
            <a:ext cx="3600860" cy="5431536"/>
          </a:xfrm>
        </p:spPr>
        <p:txBody>
          <a:bodyPr>
            <a:normAutofit/>
          </a:bodyPr>
          <a:lstStyle/>
          <a:p>
            <a:pPr algn="ctr"/>
            <a:r>
              <a:rPr lang="en-US" sz="5000" b="1" dirty="0"/>
              <a:t>Grievance Process: Investigation </a:t>
            </a: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AE4120-F27F-45A8-834D-71BF140ACF1A}"/>
              </a:ext>
            </a:extLst>
          </p:cNvPr>
          <p:cNvSpPr>
            <a:spLocks noGrp="1"/>
          </p:cNvSpPr>
          <p:nvPr>
            <p:ph idx="1"/>
          </p:nvPr>
        </p:nvSpPr>
        <p:spPr>
          <a:xfrm>
            <a:off x="5126418" y="552091"/>
            <a:ext cx="6875035" cy="6169384"/>
          </a:xfrm>
        </p:spPr>
        <p:txBody>
          <a:bodyPr anchor="ctr">
            <a:noAutofit/>
          </a:bodyPr>
          <a:lstStyle/>
          <a:p>
            <a:r>
              <a:rPr lang="en-US" sz="2400" dirty="0"/>
              <a:t>Must provide to the party whose participation is invited or expected written notice of the date, time, location, participants, and purpose of all hearings, </a:t>
            </a:r>
            <a:r>
              <a:rPr lang="en-US" sz="2400" b="1" u="sng" dirty="0"/>
              <a:t>investigative interviews</a:t>
            </a:r>
            <a:r>
              <a:rPr lang="en-US" sz="2400" dirty="0"/>
              <a:t>, or other meetings with a party, with sufficient time for the party to prepare to participate.</a:t>
            </a:r>
          </a:p>
          <a:p>
            <a:r>
              <a:rPr lang="en-US" sz="2400" dirty="0"/>
              <a:t>Both parties must receive an equal opportunity to inspect/review any evidence.</a:t>
            </a:r>
          </a:p>
          <a:p>
            <a:pPr lvl="1"/>
            <a:r>
              <a:rPr lang="en-US" dirty="0"/>
              <a:t>Before an investigative report is completed, both parties (and their advisors) must receive the evidence and have ten days to submit a written response.</a:t>
            </a:r>
          </a:p>
          <a:p>
            <a:pPr lvl="1"/>
            <a:r>
              <a:rPr lang="en-US" dirty="0"/>
              <a:t>The investigator must consider the written response before completing the final report. </a:t>
            </a:r>
          </a:p>
        </p:txBody>
      </p:sp>
      <p:sp>
        <p:nvSpPr>
          <p:cNvPr id="4" name="Slide Number Placeholder 3">
            <a:extLst>
              <a:ext uri="{FF2B5EF4-FFF2-40B4-BE49-F238E27FC236}">
                <a16:creationId xmlns:a16="http://schemas.microsoft.com/office/drawing/2014/main" id="{CC13621B-5A5E-40F4-89A9-232DA4EE501C}"/>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47</a:t>
            </a:fld>
            <a:endParaRPr lang="en-US"/>
          </a:p>
        </p:txBody>
      </p:sp>
    </p:spTree>
    <p:extLst>
      <p:ext uri="{BB962C8B-B14F-4D97-AF65-F5344CB8AC3E}">
        <p14:creationId xmlns:p14="http://schemas.microsoft.com/office/powerpoint/2010/main" val="3356174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5AA1C4-2F17-48AB-8508-3D041DDF23E9}"/>
              </a:ext>
            </a:extLst>
          </p:cNvPr>
          <p:cNvSpPr>
            <a:spLocks noGrp="1"/>
          </p:cNvSpPr>
          <p:nvPr>
            <p:ph type="title"/>
          </p:nvPr>
        </p:nvSpPr>
        <p:spPr>
          <a:xfrm>
            <a:off x="640080" y="325369"/>
            <a:ext cx="4368602" cy="1956841"/>
          </a:xfrm>
        </p:spPr>
        <p:txBody>
          <a:bodyPr anchor="b">
            <a:normAutofit/>
          </a:bodyPr>
          <a:lstStyle/>
          <a:p>
            <a:pPr algn="ctr"/>
            <a:r>
              <a:rPr lang="en-US" sz="4200" b="1" dirty="0"/>
              <a:t>Grievance Process: Investigation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9D84FF-9153-42F0-802A-9CF9BD45AA66}"/>
              </a:ext>
            </a:extLst>
          </p:cNvPr>
          <p:cNvSpPr>
            <a:spLocks noGrp="1"/>
          </p:cNvSpPr>
          <p:nvPr>
            <p:ph idx="1"/>
          </p:nvPr>
        </p:nvSpPr>
        <p:spPr>
          <a:xfrm>
            <a:off x="207390" y="2872899"/>
            <a:ext cx="4901938" cy="3848576"/>
          </a:xfrm>
        </p:spPr>
        <p:txBody>
          <a:bodyPr>
            <a:normAutofit/>
          </a:bodyPr>
          <a:lstStyle/>
          <a:p>
            <a:r>
              <a:rPr lang="en-US" sz="2200" dirty="0"/>
              <a:t>Must create an investigative report that </a:t>
            </a:r>
            <a:r>
              <a:rPr lang="en-US" sz="2200" b="1" u="sng" dirty="0"/>
              <a:t>fairly summarizes the relevant evidence </a:t>
            </a:r>
            <a:r>
              <a:rPr lang="en-US" sz="2200" dirty="0"/>
              <a:t>and provide the parties (and their advisors) with a copy at least ten days before a hearing “for their review and written response.”</a:t>
            </a:r>
          </a:p>
          <a:p>
            <a:r>
              <a:rPr lang="en-US" sz="2200" dirty="0"/>
              <a:t>A live hearing is </a:t>
            </a:r>
            <a:r>
              <a:rPr lang="en-US" sz="2200" b="1" u="sng" dirty="0"/>
              <a:t>NOT</a:t>
            </a:r>
            <a:r>
              <a:rPr lang="en-US" sz="2200" dirty="0"/>
              <a:t> required for K12 school districts.</a:t>
            </a:r>
          </a:p>
          <a:p>
            <a:pPr marL="0" indent="0">
              <a:buNone/>
            </a:pPr>
            <a:endParaRPr lang="en-US" sz="2200" dirty="0"/>
          </a:p>
          <a:p>
            <a:endParaRPr lang="en-US" sz="2200" dirty="0"/>
          </a:p>
        </p:txBody>
      </p:sp>
      <p:pic>
        <p:nvPicPr>
          <p:cNvPr id="7" name="Picture 6">
            <a:extLst>
              <a:ext uri="{FF2B5EF4-FFF2-40B4-BE49-F238E27FC236}">
                <a16:creationId xmlns:a16="http://schemas.microsoft.com/office/drawing/2014/main" id="{744E8F0C-9CAC-429A-A122-B6377BADC689}"/>
              </a:ext>
            </a:extLst>
          </p:cNvPr>
          <p:cNvPicPr>
            <a:picLocks noChangeAspect="1"/>
          </p:cNvPicPr>
          <p:nvPr/>
        </p:nvPicPr>
        <p:blipFill rotWithShape="1">
          <a:blip r:embed="rId2"/>
          <a:srcRect l="7094" r="1968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5C895B2A-462B-4CFA-A87F-0F09118409C6}"/>
              </a:ext>
            </a:extLst>
          </p:cNvPr>
          <p:cNvSpPr>
            <a:spLocks noGrp="1"/>
          </p:cNvSpPr>
          <p:nvPr>
            <p:ph type="sldNum" sz="quarter" idx="12"/>
          </p:nvPr>
        </p:nvSpPr>
        <p:spPr>
          <a:xfrm>
            <a:off x="10439400" y="6356350"/>
            <a:ext cx="914400" cy="365125"/>
          </a:xfrm>
        </p:spPr>
        <p:txBody>
          <a:bodyPr>
            <a:normAutofit/>
          </a:bodyPr>
          <a:lstStyle/>
          <a:p>
            <a:pPr>
              <a:spcAft>
                <a:spcPts val="600"/>
              </a:spcAft>
            </a:pPr>
            <a:fld id="{F1E0EA2E-A075-4026-B490-AECC2D6B579E}" type="slidenum">
              <a:rPr lang="en-US">
                <a:solidFill>
                  <a:srgbClr val="FFFFFF"/>
                </a:solidFill>
              </a:rPr>
              <a:pPr>
                <a:spcAft>
                  <a:spcPts val="600"/>
                </a:spcAft>
              </a:pPr>
              <a:t>48</a:t>
            </a:fld>
            <a:endParaRPr lang="en-US">
              <a:solidFill>
                <a:srgbClr val="FFFFFF"/>
              </a:solidFill>
            </a:endParaRPr>
          </a:p>
        </p:txBody>
      </p:sp>
    </p:spTree>
    <p:extLst>
      <p:ext uri="{BB962C8B-B14F-4D97-AF65-F5344CB8AC3E}">
        <p14:creationId xmlns:p14="http://schemas.microsoft.com/office/powerpoint/2010/main" val="2516116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1FED5-F466-4AC4-BFD1-C47661EA58EA}"/>
              </a:ext>
            </a:extLst>
          </p:cNvPr>
          <p:cNvSpPr>
            <a:spLocks noGrp="1"/>
          </p:cNvSpPr>
          <p:nvPr>
            <p:ph type="title"/>
          </p:nvPr>
        </p:nvSpPr>
        <p:spPr>
          <a:xfrm>
            <a:off x="838200" y="365125"/>
            <a:ext cx="10515600" cy="1325563"/>
          </a:xfrm>
        </p:spPr>
        <p:txBody>
          <a:bodyPr>
            <a:normAutofit/>
          </a:bodyPr>
          <a:lstStyle/>
          <a:p>
            <a:pPr algn="ctr"/>
            <a:r>
              <a:rPr lang="en-US" sz="4200" b="1" dirty="0"/>
              <a:t>Grievance Process: Adjudication </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75341E-FFAB-4760-AF47-E7ECEA8B6B7F}"/>
              </a:ext>
            </a:extLst>
          </p:cNvPr>
          <p:cNvSpPr>
            <a:spLocks noGrp="1"/>
          </p:cNvSpPr>
          <p:nvPr>
            <p:ph idx="1"/>
          </p:nvPr>
        </p:nvSpPr>
        <p:spPr>
          <a:xfrm>
            <a:off x="838200" y="1929384"/>
            <a:ext cx="10515600" cy="4251960"/>
          </a:xfrm>
        </p:spPr>
        <p:txBody>
          <a:bodyPr>
            <a:normAutofit lnSpcReduction="10000"/>
          </a:bodyPr>
          <a:lstStyle/>
          <a:p>
            <a:r>
              <a:rPr lang="en-US" sz="2000" dirty="0"/>
              <a:t>After providing investigative report to both parties, each party must have opportunity to submit written questions that a party wants asked of any party or witness.</a:t>
            </a:r>
          </a:p>
          <a:p>
            <a:r>
              <a:rPr lang="en-US" sz="2000" dirty="0"/>
              <a:t>Live hearings with cross-examination are not required in the K-12 setting.</a:t>
            </a:r>
          </a:p>
          <a:p>
            <a:r>
              <a:rPr lang="en-US" sz="2000" dirty="0"/>
              <a:t>Each party must also receive the answers to the questions and must be allowed to submit additional, limited follow up questions.</a:t>
            </a:r>
          </a:p>
          <a:p>
            <a:r>
              <a:rPr lang="en-US" sz="2000" dirty="0"/>
              <a:t>The decision maker must issue a written determination regarding responsibility which includes: </a:t>
            </a:r>
          </a:p>
          <a:p>
            <a:pPr lvl="1"/>
            <a:r>
              <a:rPr lang="en-US" sz="2000" dirty="0"/>
              <a:t>Allegations constituting sexual harassment;</a:t>
            </a:r>
          </a:p>
          <a:p>
            <a:pPr lvl="1"/>
            <a:r>
              <a:rPr lang="en-US" sz="2000" dirty="0"/>
              <a:t>Description of the matter’s procedural history;</a:t>
            </a:r>
          </a:p>
          <a:p>
            <a:pPr lvl="1"/>
            <a:r>
              <a:rPr lang="en-US" sz="2000" dirty="0"/>
              <a:t>Findings of fact supporting the determination;</a:t>
            </a:r>
          </a:p>
          <a:p>
            <a:pPr lvl="1"/>
            <a:r>
              <a:rPr lang="en-US" sz="2000" dirty="0"/>
              <a:t>Conclusions reached by applying the school’s code of conduct to the facts;</a:t>
            </a:r>
          </a:p>
          <a:p>
            <a:pPr lvl="1"/>
            <a:r>
              <a:rPr lang="en-US" sz="2000" dirty="0"/>
              <a:t>Explanation of the rationale for the conclusions, including a determination of responsibility, disciplinary sanctions, and remedies; and</a:t>
            </a:r>
          </a:p>
          <a:p>
            <a:pPr lvl="1"/>
            <a:r>
              <a:rPr lang="en-US" sz="2000" dirty="0"/>
              <a:t>Description of the school’s appellate procedures.</a:t>
            </a:r>
          </a:p>
        </p:txBody>
      </p:sp>
      <p:sp>
        <p:nvSpPr>
          <p:cNvPr id="4" name="Slide Number Placeholder 3">
            <a:extLst>
              <a:ext uri="{FF2B5EF4-FFF2-40B4-BE49-F238E27FC236}">
                <a16:creationId xmlns:a16="http://schemas.microsoft.com/office/drawing/2014/main" id="{E54A7DF0-1CE7-4D92-8E67-7EEFC45640EB}"/>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49</a:t>
            </a:fld>
            <a:endParaRPr lang="en-US"/>
          </a:p>
        </p:txBody>
      </p:sp>
    </p:spTree>
    <p:extLst>
      <p:ext uri="{BB962C8B-B14F-4D97-AF65-F5344CB8AC3E}">
        <p14:creationId xmlns:p14="http://schemas.microsoft.com/office/powerpoint/2010/main" val="3810668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CA80-F26A-4877-B72E-D5B28D00F16D}"/>
              </a:ext>
            </a:extLst>
          </p:cNvPr>
          <p:cNvSpPr>
            <a:spLocks noGrp="1"/>
          </p:cNvSpPr>
          <p:nvPr>
            <p:ph type="title"/>
          </p:nvPr>
        </p:nvSpPr>
        <p:spPr>
          <a:xfrm>
            <a:off x="239384" y="121920"/>
            <a:ext cx="5314536" cy="1325563"/>
          </a:xfrm>
        </p:spPr>
        <p:txBody>
          <a:bodyPr>
            <a:normAutofit/>
          </a:bodyPr>
          <a:lstStyle/>
          <a:p>
            <a:pPr algn="ctr"/>
            <a:r>
              <a:rPr lang="en-US" b="1" dirty="0"/>
              <a:t>Title IX in Athletics </a:t>
            </a:r>
          </a:p>
        </p:txBody>
      </p:sp>
      <p:sp>
        <p:nvSpPr>
          <p:cNvPr id="3" name="Content Placeholder 2">
            <a:extLst>
              <a:ext uri="{FF2B5EF4-FFF2-40B4-BE49-F238E27FC236}">
                <a16:creationId xmlns:a16="http://schemas.microsoft.com/office/drawing/2014/main" id="{8370C1B1-194C-4BD8-AD6B-FA00F652BA96}"/>
              </a:ext>
            </a:extLst>
          </p:cNvPr>
          <p:cNvSpPr>
            <a:spLocks noGrp="1"/>
          </p:cNvSpPr>
          <p:nvPr>
            <p:ph idx="1"/>
          </p:nvPr>
        </p:nvSpPr>
        <p:spPr>
          <a:xfrm>
            <a:off x="243391" y="1376363"/>
            <a:ext cx="6095999" cy="5065077"/>
          </a:xfrm>
        </p:spPr>
        <p:txBody>
          <a:bodyPr anchor="t">
            <a:noAutofit/>
          </a:bodyPr>
          <a:lstStyle/>
          <a:p>
            <a:r>
              <a:rPr lang="en-US" sz="1900" dirty="0"/>
              <a:t>School districts must provide equal athletic opportunities for both sexes.  </a:t>
            </a:r>
          </a:p>
          <a:p>
            <a:r>
              <a:rPr lang="en-US" sz="1900" dirty="0"/>
              <a:t>OCR considers whether an institution is effectively accommodating the athletic interests and abilities of students of both sexes.  </a:t>
            </a:r>
          </a:p>
          <a:p>
            <a:r>
              <a:rPr lang="en-US" sz="1900" dirty="0"/>
              <a:t>Factors that are considered by OCR:</a:t>
            </a:r>
          </a:p>
          <a:p>
            <a:pPr lvl="1"/>
            <a:r>
              <a:rPr lang="en-US" sz="1900" dirty="0"/>
              <a:t>Equipment and supplies; </a:t>
            </a:r>
          </a:p>
          <a:p>
            <a:pPr lvl="1"/>
            <a:r>
              <a:rPr lang="en-US" sz="1900" dirty="0"/>
              <a:t>Game and practice times; </a:t>
            </a:r>
          </a:p>
          <a:p>
            <a:pPr lvl="1"/>
            <a:r>
              <a:rPr lang="en-US" sz="1900" dirty="0"/>
              <a:t>Travel and per diem allowances; </a:t>
            </a:r>
          </a:p>
          <a:p>
            <a:pPr lvl="1"/>
            <a:r>
              <a:rPr lang="en-US" sz="1900" dirty="0"/>
              <a:t>Coaching and academic tutoring; </a:t>
            </a:r>
          </a:p>
          <a:p>
            <a:pPr lvl="1"/>
            <a:r>
              <a:rPr lang="en-US" sz="1900" dirty="0"/>
              <a:t>Assignment and compensation of coaches and tutors; </a:t>
            </a:r>
          </a:p>
          <a:p>
            <a:pPr lvl="1"/>
            <a:r>
              <a:rPr lang="en-US" sz="1900" dirty="0"/>
              <a:t>Locker rooms, practice and competitive facilities; </a:t>
            </a:r>
          </a:p>
          <a:p>
            <a:pPr lvl="1"/>
            <a:r>
              <a:rPr lang="en-US" sz="1900" dirty="0"/>
              <a:t>Medical and training facilities and services; </a:t>
            </a:r>
          </a:p>
          <a:p>
            <a:pPr lvl="1"/>
            <a:r>
              <a:rPr lang="en-US" sz="1900" dirty="0"/>
              <a:t>Housing and dining facilities and services; and </a:t>
            </a:r>
          </a:p>
          <a:p>
            <a:pPr lvl="1"/>
            <a:r>
              <a:rPr lang="en-US" sz="1900" dirty="0"/>
              <a:t>Publicity.</a:t>
            </a:r>
          </a:p>
        </p:txBody>
      </p:sp>
      <p:sp>
        <p:nvSpPr>
          <p:cNvPr id="4" name="Slide Number Placeholder 3">
            <a:extLst>
              <a:ext uri="{FF2B5EF4-FFF2-40B4-BE49-F238E27FC236}">
                <a16:creationId xmlns:a16="http://schemas.microsoft.com/office/drawing/2014/main" id="{1D7F52A0-6B1B-4486-B768-A816266D7948}"/>
              </a:ext>
            </a:extLst>
          </p:cNvPr>
          <p:cNvSpPr>
            <a:spLocks noGrp="1"/>
          </p:cNvSpPr>
          <p:nvPr>
            <p:ph type="sldNum" sz="quarter" idx="12"/>
          </p:nvPr>
        </p:nvSpPr>
        <p:spPr/>
        <p:txBody>
          <a:bodyPr/>
          <a:lstStyle/>
          <a:p>
            <a:fld id="{F1E0EA2E-A075-4026-B490-AECC2D6B579E}" type="slidenum">
              <a:rPr lang="en-US" smtClean="0"/>
              <a:t>5</a:t>
            </a:fld>
            <a:endParaRPr lang="en-US"/>
          </a:p>
        </p:txBody>
      </p:sp>
      <p:pic>
        <p:nvPicPr>
          <p:cNvPr id="5" name="Picture 4">
            <a:extLst>
              <a:ext uri="{FF2B5EF4-FFF2-40B4-BE49-F238E27FC236}">
                <a16:creationId xmlns:a16="http://schemas.microsoft.com/office/drawing/2014/main" id="{7273227A-6844-405A-A0D7-A9639A1CE825}"/>
              </a:ext>
            </a:extLst>
          </p:cNvPr>
          <p:cNvPicPr>
            <a:picLocks noChangeAspect="1"/>
          </p:cNvPicPr>
          <p:nvPr/>
        </p:nvPicPr>
        <p:blipFill rotWithShape="1">
          <a:blip r:embed="rId2"/>
          <a:srcRect l="20764" r="16443"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01902586"/>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085A98-20E8-4329-B55E-A3A00C03FBD9}"/>
              </a:ext>
            </a:extLst>
          </p:cNvPr>
          <p:cNvSpPr>
            <a:spLocks noGrp="1"/>
          </p:cNvSpPr>
          <p:nvPr>
            <p:ph type="title"/>
          </p:nvPr>
        </p:nvSpPr>
        <p:spPr>
          <a:xfrm>
            <a:off x="640080" y="325369"/>
            <a:ext cx="4368602" cy="1956841"/>
          </a:xfrm>
        </p:spPr>
        <p:txBody>
          <a:bodyPr anchor="b">
            <a:normAutofit/>
          </a:bodyPr>
          <a:lstStyle/>
          <a:p>
            <a:pPr algn="ctr"/>
            <a:r>
              <a:rPr lang="en-US" sz="4200" b="1" dirty="0"/>
              <a:t>Grievance Process: </a:t>
            </a:r>
            <a:br>
              <a:rPr lang="en-US" sz="4200" b="1" dirty="0"/>
            </a:br>
            <a:r>
              <a:rPr lang="en-US" sz="4200" b="1" dirty="0"/>
              <a:t>Determination of Responsibility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A74BA0-F2DD-4B07-AF0F-DE626F7059E3}"/>
              </a:ext>
            </a:extLst>
          </p:cNvPr>
          <p:cNvSpPr>
            <a:spLocks noGrp="1"/>
          </p:cNvSpPr>
          <p:nvPr>
            <p:ph idx="1"/>
          </p:nvPr>
        </p:nvSpPr>
        <p:spPr>
          <a:xfrm>
            <a:off x="640080" y="2872899"/>
            <a:ext cx="5259977" cy="3659732"/>
          </a:xfrm>
        </p:spPr>
        <p:txBody>
          <a:bodyPr>
            <a:normAutofit/>
          </a:bodyPr>
          <a:lstStyle/>
          <a:p>
            <a:r>
              <a:rPr lang="en-US" sz="2000" dirty="0"/>
              <a:t>The school district must provide the written documentation to the parties simultaneously.</a:t>
            </a:r>
          </a:p>
          <a:p>
            <a:r>
              <a:rPr lang="en-US" sz="2000" dirty="0"/>
              <a:t>The determination regarding responsibility becomes final either on:</a:t>
            </a:r>
          </a:p>
          <a:p>
            <a:pPr lvl="1"/>
            <a:r>
              <a:rPr lang="en-US" sz="2000" dirty="0"/>
              <a:t>The date that the school district provides the parties with the written determination of the result of the appeal (if appeal is filed); OR</a:t>
            </a:r>
          </a:p>
          <a:p>
            <a:pPr lvl="1"/>
            <a:r>
              <a:rPr lang="en-US" sz="2000" dirty="0"/>
              <a:t>The date on which an appeal would no longer be considered timely (if no appeal is filed). </a:t>
            </a:r>
          </a:p>
          <a:p>
            <a:endParaRPr lang="en-US" sz="1700" dirty="0"/>
          </a:p>
        </p:txBody>
      </p:sp>
      <p:pic>
        <p:nvPicPr>
          <p:cNvPr id="7" name="Picture 6" descr="Hourglass and a calendar">
            <a:extLst>
              <a:ext uri="{FF2B5EF4-FFF2-40B4-BE49-F238E27FC236}">
                <a16:creationId xmlns:a16="http://schemas.microsoft.com/office/drawing/2014/main" id="{F198F94F-4D93-4081-A92B-E4A5D0CAB98D}"/>
              </a:ext>
            </a:extLst>
          </p:cNvPr>
          <p:cNvPicPr>
            <a:picLocks noChangeAspect="1"/>
          </p:cNvPicPr>
          <p:nvPr/>
        </p:nvPicPr>
        <p:blipFill>
          <a:blip r:embed="rId2"/>
          <a:srcRect l="16402" r="16402"/>
          <a:stretch/>
        </p:blipFill>
        <p:spPr>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4F465669-5CDB-46BB-98F7-B53FFA94979A}"/>
              </a:ext>
            </a:extLst>
          </p:cNvPr>
          <p:cNvSpPr>
            <a:spLocks noGrp="1"/>
          </p:cNvSpPr>
          <p:nvPr>
            <p:ph type="sldNum" sz="quarter" idx="12"/>
          </p:nvPr>
        </p:nvSpPr>
        <p:spPr>
          <a:xfrm>
            <a:off x="10439400" y="6356350"/>
            <a:ext cx="914400" cy="365125"/>
          </a:xfrm>
        </p:spPr>
        <p:txBody>
          <a:bodyPr>
            <a:normAutofit/>
          </a:bodyPr>
          <a:lstStyle/>
          <a:p>
            <a:pPr>
              <a:spcAft>
                <a:spcPts val="600"/>
              </a:spcAft>
            </a:pPr>
            <a:fld id="{F1E0EA2E-A075-4026-B490-AECC2D6B579E}" type="slidenum">
              <a:rPr lang="en-US">
                <a:solidFill>
                  <a:srgbClr val="FFFFFF"/>
                </a:solidFill>
              </a:rPr>
              <a:pPr>
                <a:spcAft>
                  <a:spcPts val="600"/>
                </a:spcAft>
              </a:pPr>
              <a:t>50</a:t>
            </a:fld>
            <a:endParaRPr lang="en-US">
              <a:solidFill>
                <a:srgbClr val="FFFFFF"/>
              </a:solidFill>
            </a:endParaRPr>
          </a:p>
        </p:txBody>
      </p:sp>
    </p:spTree>
    <p:extLst>
      <p:ext uri="{BB962C8B-B14F-4D97-AF65-F5344CB8AC3E}">
        <p14:creationId xmlns:p14="http://schemas.microsoft.com/office/powerpoint/2010/main" val="2784312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D2BC5-035A-4D7F-9BF2-32214AC45F57}"/>
              </a:ext>
            </a:extLst>
          </p:cNvPr>
          <p:cNvSpPr>
            <a:spLocks noGrp="1"/>
          </p:cNvSpPr>
          <p:nvPr>
            <p:ph type="title"/>
          </p:nvPr>
        </p:nvSpPr>
        <p:spPr>
          <a:xfrm>
            <a:off x="841248" y="548640"/>
            <a:ext cx="3600860" cy="5431536"/>
          </a:xfrm>
        </p:spPr>
        <p:txBody>
          <a:bodyPr>
            <a:normAutofit/>
          </a:bodyPr>
          <a:lstStyle/>
          <a:p>
            <a:pPr algn="ctr"/>
            <a:r>
              <a:rPr lang="en-US" sz="4600" b="1" dirty="0"/>
              <a:t>Grievance Process:</a:t>
            </a:r>
            <a:br>
              <a:rPr lang="en-US" sz="4600" b="1" dirty="0"/>
            </a:br>
            <a:r>
              <a:rPr lang="en-US" sz="4600" b="1" dirty="0"/>
              <a:t>Determination of Responsibility</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C06DA1-5C4C-4C90-AD15-5BB3659DFF20}"/>
              </a:ext>
            </a:extLst>
          </p:cNvPr>
          <p:cNvSpPr>
            <a:spLocks noGrp="1"/>
          </p:cNvSpPr>
          <p:nvPr>
            <p:ph idx="1"/>
          </p:nvPr>
        </p:nvSpPr>
        <p:spPr>
          <a:xfrm>
            <a:off x="5126418" y="552091"/>
            <a:ext cx="6224335" cy="5431536"/>
          </a:xfrm>
        </p:spPr>
        <p:txBody>
          <a:bodyPr anchor="ctr">
            <a:normAutofit/>
          </a:bodyPr>
          <a:lstStyle/>
          <a:p>
            <a:r>
              <a:rPr lang="en-US" sz="2500" dirty="0"/>
              <a:t>Title IX Coordinator is responsible for effective implementation of any remedies.</a:t>
            </a:r>
          </a:p>
          <a:p>
            <a:r>
              <a:rPr lang="en-US" sz="2500" dirty="0"/>
              <a:t>Both parties must have opportunity to appeal the following:</a:t>
            </a:r>
          </a:p>
          <a:p>
            <a:pPr lvl="1"/>
            <a:r>
              <a:rPr lang="en-US" sz="2500" dirty="0"/>
              <a:t>Determination regarding responsibility (on limited grounds); and</a:t>
            </a:r>
          </a:p>
          <a:p>
            <a:pPr lvl="1"/>
            <a:r>
              <a:rPr lang="en-US" sz="2500" dirty="0"/>
              <a:t>Dismissal of a formal complaint or any allegation therein.</a:t>
            </a:r>
          </a:p>
          <a:p>
            <a:pPr marL="0" indent="0">
              <a:buNone/>
            </a:pPr>
            <a:endParaRPr lang="en-US" sz="2200" dirty="0"/>
          </a:p>
        </p:txBody>
      </p:sp>
      <p:sp>
        <p:nvSpPr>
          <p:cNvPr id="4" name="Slide Number Placeholder 3">
            <a:extLst>
              <a:ext uri="{FF2B5EF4-FFF2-40B4-BE49-F238E27FC236}">
                <a16:creationId xmlns:a16="http://schemas.microsoft.com/office/drawing/2014/main" id="{95AEEFAC-EB30-4CCE-B84D-E696294B1FC6}"/>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51</a:t>
            </a:fld>
            <a:endParaRPr lang="en-US"/>
          </a:p>
        </p:txBody>
      </p:sp>
    </p:spTree>
    <p:extLst>
      <p:ext uri="{BB962C8B-B14F-4D97-AF65-F5344CB8AC3E}">
        <p14:creationId xmlns:p14="http://schemas.microsoft.com/office/powerpoint/2010/main" val="736695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F43DF-0233-4771-B406-6F22963E0359}"/>
              </a:ext>
            </a:extLst>
          </p:cNvPr>
          <p:cNvSpPr>
            <a:spLocks noGrp="1"/>
          </p:cNvSpPr>
          <p:nvPr>
            <p:ph type="title"/>
          </p:nvPr>
        </p:nvSpPr>
        <p:spPr>
          <a:xfrm>
            <a:off x="838200" y="365125"/>
            <a:ext cx="10515600" cy="1325563"/>
          </a:xfrm>
        </p:spPr>
        <p:txBody>
          <a:bodyPr>
            <a:normAutofit/>
          </a:bodyPr>
          <a:lstStyle/>
          <a:p>
            <a:pPr algn="ctr"/>
            <a:r>
              <a:rPr lang="en-US" sz="5400" b="1" dirty="0"/>
              <a:t>Grievance Process: Appeals </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9E0B6B-617A-4532-B1A3-08244D4336C6}"/>
              </a:ext>
            </a:extLst>
          </p:cNvPr>
          <p:cNvSpPr>
            <a:spLocks noGrp="1"/>
          </p:cNvSpPr>
          <p:nvPr>
            <p:ph idx="1"/>
          </p:nvPr>
        </p:nvSpPr>
        <p:spPr>
          <a:xfrm>
            <a:off x="838200" y="1929384"/>
            <a:ext cx="10515600" cy="4251960"/>
          </a:xfrm>
        </p:spPr>
        <p:txBody>
          <a:bodyPr>
            <a:normAutofit/>
          </a:bodyPr>
          <a:lstStyle/>
          <a:p>
            <a:r>
              <a:rPr lang="en-US" sz="2500" dirty="0"/>
              <a:t>Mandatory grounds for appeal:</a:t>
            </a:r>
          </a:p>
          <a:p>
            <a:pPr lvl="1"/>
            <a:r>
              <a:rPr lang="en-US" sz="2500" dirty="0"/>
              <a:t>Procedural irregularity that affected the outcome of the matter;</a:t>
            </a:r>
          </a:p>
          <a:p>
            <a:pPr lvl="1"/>
            <a:r>
              <a:rPr lang="en-US" sz="2500" dirty="0"/>
              <a:t>New evidence that was not reasonably available at the time the determination regarding responsibility or dismissal was made, that could affect the outcome of the matter; and </a:t>
            </a:r>
          </a:p>
          <a:p>
            <a:pPr lvl="1"/>
            <a:r>
              <a:rPr lang="en-US" sz="2500" dirty="0"/>
              <a:t>The Title IX Coordinator, investigator(s), or decision-maker(s) had a conflict of interest or bias that affected the outcome of the matter.</a:t>
            </a:r>
          </a:p>
          <a:p>
            <a:r>
              <a:rPr lang="en-US" sz="2500" dirty="0"/>
              <a:t>School districts can offer appeals equally to both parties on additional bases.</a:t>
            </a:r>
          </a:p>
          <a:p>
            <a:pPr lvl="1"/>
            <a:r>
              <a:rPr lang="en-US" sz="2500" dirty="0"/>
              <a:t>Please see Title IX Grievance Procedure for more information about bases for appeal. </a:t>
            </a:r>
          </a:p>
          <a:p>
            <a:endParaRPr lang="en-US" sz="2200" dirty="0"/>
          </a:p>
        </p:txBody>
      </p:sp>
      <p:sp>
        <p:nvSpPr>
          <p:cNvPr id="4" name="Slide Number Placeholder 3">
            <a:extLst>
              <a:ext uri="{FF2B5EF4-FFF2-40B4-BE49-F238E27FC236}">
                <a16:creationId xmlns:a16="http://schemas.microsoft.com/office/drawing/2014/main" id="{3B4C95C2-4A16-4920-91B3-9D90EF14F543}"/>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52</a:t>
            </a:fld>
            <a:endParaRPr lang="en-US"/>
          </a:p>
        </p:txBody>
      </p:sp>
    </p:spTree>
    <p:extLst>
      <p:ext uri="{BB962C8B-B14F-4D97-AF65-F5344CB8AC3E}">
        <p14:creationId xmlns:p14="http://schemas.microsoft.com/office/powerpoint/2010/main" val="168851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47791-384C-4832-AC50-C210BCFFC586}"/>
              </a:ext>
            </a:extLst>
          </p:cNvPr>
          <p:cNvSpPr>
            <a:spLocks noGrp="1"/>
          </p:cNvSpPr>
          <p:nvPr>
            <p:ph type="title"/>
          </p:nvPr>
        </p:nvSpPr>
        <p:spPr>
          <a:xfrm>
            <a:off x="841248" y="548640"/>
            <a:ext cx="3600860" cy="5431536"/>
          </a:xfrm>
        </p:spPr>
        <p:txBody>
          <a:bodyPr>
            <a:normAutofit/>
          </a:bodyPr>
          <a:lstStyle/>
          <a:p>
            <a:pPr algn="ctr"/>
            <a:r>
              <a:rPr lang="en-US" sz="5400" b="1" dirty="0"/>
              <a:t>Grievance Process: Informal Resolution</a:t>
            </a:r>
          </a:p>
        </p:txBody>
      </p:sp>
      <p:sp>
        <p:nvSpPr>
          <p:cNvPr id="2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CBFB0F-C73D-4F01-98A2-C31818E356B2}"/>
              </a:ext>
            </a:extLst>
          </p:cNvPr>
          <p:cNvSpPr>
            <a:spLocks noGrp="1"/>
          </p:cNvSpPr>
          <p:nvPr>
            <p:ph idx="1"/>
          </p:nvPr>
        </p:nvSpPr>
        <p:spPr>
          <a:xfrm>
            <a:off x="5126418" y="552090"/>
            <a:ext cx="6224335" cy="5990111"/>
          </a:xfrm>
        </p:spPr>
        <p:txBody>
          <a:bodyPr anchor="ctr">
            <a:normAutofit/>
          </a:bodyPr>
          <a:lstStyle/>
          <a:p>
            <a:r>
              <a:rPr lang="en-US" sz="2500" dirty="0"/>
              <a:t>A school district may facilitate an informal resolution process, such as mediation, in lieu of a formal grievance process.</a:t>
            </a:r>
          </a:p>
          <a:p>
            <a:r>
              <a:rPr lang="en-US" sz="2500" dirty="0"/>
              <a:t>Must first provide written notice to the parties of their rights, including the right to withdraw from the process at any time, and obtain both parties’ voluntary, written consent to informal measures.</a:t>
            </a:r>
          </a:p>
          <a:p>
            <a:r>
              <a:rPr lang="en-US" sz="2500" dirty="0"/>
              <a:t>Informal resolution processes are not allowed for formal complaints involved employee-respondents.</a:t>
            </a:r>
          </a:p>
          <a:p>
            <a:endParaRPr lang="en-US" sz="2200" dirty="0"/>
          </a:p>
        </p:txBody>
      </p:sp>
      <p:sp>
        <p:nvSpPr>
          <p:cNvPr id="4" name="Slide Number Placeholder 3">
            <a:extLst>
              <a:ext uri="{FF2B5EF4-FFF2-40B4-BE49-F238E27FC236}">
                <a16:creationId xmlns:a16="http://schemas.microsoft.com/office/drawing/2014/main" id="{48859EF7-8F34-4A47-9D6B-C5425E94F00C}"/>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53</a:t>
            </a:fld>
            <a:endParaRPr lang="en-US"/>
          </a:p>
        </p:txBody>
      </p:sp>
    </p:spTree>
    <p:extLst>
      <p:ext uri="{BB962C8B-B14F-4D97-AF65-F5344CB8AC3E}">
        <p14:creationId xmlns:p14="http://schemas.microsoft.com/office/powerpoint/2010/main" val="2396347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3166B-FE5C-4C89-8BF3-444CB3F1541D}"/>
              </a:ext>
            </a:extLst>
          </p:cNvPr>
          <p:cNvSpPr>
            <a:spLocks noGrp="1"/>
          </p:cNvSpPr>
          <p:nvPr>
            <p:ph type="title"/>
          </p:nvPr>
        </p:nvSpPr>
        <p:spPr>
          <a:xfrm>
            <a:off x="299748" y="1198418"/>
            <a:ext cx="3200400" cy="4461163"/>
          </a:xfrm>
        </p:spPr>
        <p:txBody>
          <a:bodyPr>
            <a:normAutofit/>
          </a:bodyPr>
          <a:lstStyle/>
          <a:p>
            <a:pPr algn="ctr"/>
            <a:r>
              <a:rPr lang="en-US" sz="4100" b="1" dirty="0">
                <a:solidFill>
                  <a:srgbClr val="FFFFFF"/>
                </a:solidFill>
              </a:rPr>
              <a:t>Grievance Process: </a:t>
            </a:r>
            <a:br>
              <a:rPr lang="en-US" sz="4100" b="1" dirty="0">
                <a:solidFill>
                  <a:srgbClr val="FFFFFF"/>
                </a:solidFill>
              </a:rPr>
            </a:br>
            <a:r>
              <a:rPr lang="en-US" sz="4100" b="1" dirty="0">
                <a:solidFill>
                  <a:srgbClr val="FFFFFF"/>
                </a:solidFill>
              </a:rPr>
              <a:t>Record Keeping Requirements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5194D54-F52E-42DF-9F1C-7DD54E3F589C}"/>
              </a:ext>
            </a:extLst>
          </p:cNvPr>
          <p:cNvSpPr>
            <a:spLocks noGrp="1"/>
          </p:cNvSpPr>
          <p:nvPr>
            <p:ph idx="1"/>
          </p:nvPr>
        </p:nvSpPr>
        <p:spPr>
          <a:xfrm>
            <a:off x="4447308" y="591344"/>
            <a:ext cx="6906491" cy="6266656"/>
          </a:xfrm>
        </p:spPr>
        <p:txBody>
          <a:bodyPr anchor="ctr">
            <a:normAutofit fontScale="92500" lnSpcReduction="10000"/>
          </a:bodyPr>
          <a:lstStyle/>
          <a:p>
            <a:r>
              <a:rPr lang="en-US" dirty="0"/>
              <a:t>School districts must maintain the following records for </a:t>
            </a:r>
            <a:r>
              <a:rPr lang="en-US" b="1" u="sng" dirty="0"/>
              <a:t>7 years</a:t>
            </a:r>
            <a:r>
              <a:rPr lang="en-US" dirty="0"/>
              <a:t>: </a:t>
            </a:r>
          </a:p>
          <a:p>
            <a:pPr lvl="1"/>
            <a:r>
              <a:rPr lang="en-US" b="1" u="sng" dirty="0"/>
              <a:t>Each sexual harassment investigation</a:t>
            </a:r>
            <a:r>
              <a:rPr lang="en-US" dirty="0"/>
              <a:t>, including determination, sanctions, and remedies resulting therefrom; </a:t>
            </a:r>
          </a:p>
          <a:p>
            <a:pPr lvl="1"/>
            <a:r>
              <a:rPr lang="en-US" dirty="0"/>
              <a:t>Any appeals therefrom;</a:t>
            </a:r>
          </a:p>
          <a:p>
            <a:pPr lvl="1"/>
            <a:r>
              <a:rPr lang="en-US" dirty="0"/>
              <a:t>Any informal resolutions thereof; and</a:t>
            </a:r>
          </a:p>
          <a:p>
            <a:pPr lvl="1"/>
            <a:r>
              <a:rPr lang="en-US" dirty="0"/>
              <a:t>All training materials, which the recipient must also make available for public inspection.</a:t>
            </a:r>
          </a:p>
          <a:p>
            <a:r>
              <a:rPr lang="en-US" dirty="0"/>
              <a:t>School districts must also maintain records of </a:t>
            </a:r>
            <a:r>
              <a:rPr lang="en-US" b="1" u="sng" dirty="0"/>
              <a:t>any other actions </a:t>
            </a:r>
            <a:r>
              <a:rPr lang="en-US" dirty="0"/>
              <a:t>it takes, including supportive measures, in response to reports or formal complaints of sexual harassment.</a:t>
            </a:r>
          </a:p>
          <a:p>
            <a:r>
              <a:rPr lang="en-US" dirty="0"/>
              <a:t>This is why understanding the entirety of the process is so important—your actions (the District’s actions) will be memorialized for years, and it’s important to get it right.</a:t>
            </a:r>
          </a:p>
          <a:p>
            <a:endParaRPr lang="en-US" dirty="0"/>
          </a:p>
        </p:txBody>
      </p:sp>
      <p:sp>
        <p:nvSpPr>
          <p:cNvPr id="4" name="Slide Number Placeholder 3">
            <a:extLst>
              <a:ext uri="{FF2B5EF4-FFF2-40B4-BE49-F238E27FC236}">
                <a16:creationId xmlns:a16="http://schemas.microsoft.com/office/drawing/2014/main" id="{8D621CAD-6230-4031-9FE9-E6FEAABAD4CD}"/>
              </a:ext>
            </a:extLst>
          </p:cNvPr>
          <p:cNvSpPr>
            <a:spLocks noGrp="1"/>
          </p:cNvSpPr>
          <p:nvPr>
            <p:ph type="sldNum" sz="quarter" idx="12"/>
          </p:nvPr>
        </p:nvSpPr>
        <p:spPr>
          <a:xfrm>
            <a:off x="9541564" y="6356350"/>
            <a:ext cx="1812235" cy="365125"/>
          </a:xfrm>
        </p:spPr>
        <p:txBody>
          <a:bodyPr>
            <a:normAutofit/>
          </a:bodyPr>
          <a:lstStyle/>
          <a:p>
            <a:pPr>
              <a:spcAft>
                <a:spcPts val="600"/>
              </a:spcAft>
            </a:pPr>
            <a:fld id="{F1E0EA2E-A075-4026-B490-AECC2D6B579E}" type="slidenum">
              <a:rPr lang="en-US" smtClean="0"/>
              <a:pPr>
                <a:spcAft>
                  <a:spcPts val="600"/>
                </a:spcAft>
              </a:pPr>
              <a:t>54</a:t>
            </a:fld>
            <a:endParaRPr lang="en-US"/>
          </a:p>
        </p:txBody>
      </p:sp>
    </p:spTree>
    <p:extLst>
      <p:ext uri="{BB962C8B-B14F-4D97-AF65-F5344CB8AC3E}">
        <p14:creationId xmlns:p14="http://schemas.microsoft.com/office/powerpoint/2010/main" val="3443123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C6DBC-A74A-41BA-8790-2132C854984B}"/>
              </a:ext>
            </a:extLst>
          </p:cNvPr>
          <p:cNvSpPr>
            <a:spLocks noGrp="1"/>
          </p:cNvSpPr>
          <p:nvPr>
            <p:ph type="title"/>
          </p:nvPr>
        </p:nvSpPr>
        <p:spPr>
          <a:xfrm>
            <a:off x="956826" y="1112969"/>
            <a:ext cx="3937298" cy="4166010"/>
          </a:xfrm>
        </p:spPr>
        <p:txBody>
          <a:bodyPr>
            <a:normAutofit/>
          </a:bodyPr>
          <a:lstStyle/>
          <a:p>
            <a:pPr algn="ctr"/>
            <a:r>
              <a:rPr lang="en-US" b="1" dirty="0">
                <a:solidFill>
                  <a:srgbClr val="FFFFFF"/>
                </a:solidFill>
              </a:rPr>
              <a:t>Reporting </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2DCB863-B65D-4C17-8285-24627C13701B}"/>
              </a:ext>
            </a:extLst>
          </p:cNvPr>
          <p:cNvSpPr>
            <a:spLocks noGrp="1"/>
          </p:cNvSpPr>
          <p:nvPr>
            <p:ph idx="1"/>
          </p:nvPr>
        </p:nvSpPr>
        <p:spPr>
          <a:xfrm>
            <a:off x="6096000" y="820880"/>
            <a:ext cx="5958840" cy="4889350"/>
          </a:xfrm>
        </p:spPr>
        <p:txBody>
          <a:bodyPr anchor="t">
            <a:noAutofit/>
          </a:bodyPr>
          <a:lstStyle/>
          <a:p>
            <a:pPr>
              <a:spcBef>
                <a:spcPts val="0"/>
              </a:spcBef>
              <a:spcAft>
                <a:spcPts val="600"/>
              </a:spcAft>
            </a:pPr>
            <a:r>
              <a:rPr lang="en-US" sz="2200" dirty="0"/>
              <a:t>ALL employees are responsible for reporting sexual harassment AND allegations of sexual harassment.</a:t>
            </a:r>
          </a:p>
          <a:p>
            <a:pPr>
              <a:spcBef>
                <a:spcPts val="0"/>
              </a:spcBef>
              <a:spcAft>
                <a:spcPts val="600"/>
              </a:spcAft>
            </a:pPr>
            <a:r>
              <a:rPr lang="en-US" sz="2200" dirty="0"/>
              <a:t>Reports should be made IMMEDIATELY.</a:t>
            </a:r>
          </a:p>
          <a:p>
            <a:pPr>
              <a:spcBef>
                <a:spcPts val="0"/>
              </a:spcBef>
              <a:spcAft>
                <a:spcPts val="600"/>
              </a:spcAft>
            </a:pPr>
            <a:r>
              <a:rPr lang="en-US" sz="2200" dirty="0"/>
              <a:t>Staff can report sexual harassment to their principal, who can assist in ensuring this conduct is reported properly.</a:t>
            </a:r>
          </a:p>
          <a:p>
            <a:pPr>
              <a:spcBef>
                <a:spcPts val="0"/>
              </a:spcBef>
              <a:spcAft>
                <a:spcPts val="600"/>
              </a:spcAft>
            </a:pPr>
            <a:r>
              <a:rPr lang="en-US" sz="2200" dirty="0"/>
              <a:t>The District’s Title IX Coordinator and Title IX staff are valuable resources for school-level administrators as they receive complaints, investigate allegations, and make determinations regarding responsibility.</a:t>
            </a:r>
          </a:p>
          <a:p>
            <a:pPr>
              <a:spcBef>
                <a:spcPts val="0"/>
              </a:spcBef>
              <a:spcAft>
                <a:spcPts val="600"/>
              </a:spcAft>
            </a:pPr>
            <a:r>
              <a:rPr lang="en-US" sz="3000" b="1" dirty="0" err="1"/>
              <a:t>APS’s</a:t>
            </a:r>
            <a:r>
              <a:rPr lang="en-US" sz="3000" b="1" dirty="0"/>
              <a:t> Title IX Coordinator is Felisha Jackson. She can be reached at </a:t>
            </a:r>
            <a:r>
              <a:rPr lang="en-US" sz="3000" b="1" dirty="0">
                <a:highlight>
                  <a:srgbClr val="FFFF00"/>
                </a:highlight>
                <a:hlinkClick r:id="rId2"/>
              </a:rPr>
              <a:t>Felisha.jackson@atlanta.k12.ga.us</a:t>
            </a:r>
            <a:r>
              <a:rPr lang="en-US" sz="3000" b="1" dirty="0">
                <a:highlight>
                  <a:srgbClr val="FFFF00"/>
                </a:highlight>
              </a:rPr>
              <a:t> </a:t>
            </a:r>
            <a:endParaRPr lang="en-US" sz="3000" b="1"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13B961DC-85E4-4336-84C7-B0EF77F6444F}"/>
              </a:ext>
            </a:extLst>
          </p:cNvPr>
          <p:cNvSpPr>
            <a:spLocks noGrp="1"/>
          </p:cNvSpPr>
          <p:nvPr>
            <p:ph type="sldNum" sz="quarter" idx="12"/>
          </p:nvPr>
        </p:nvSpPr>
        <p:spPr>
          <a:xfrm>
            <a:off x="10506330" y="6356350"/>
            <a:ext cx="84747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F1E0EA2E-A075-4026-B490-AECC2D6B579E}"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55</a:t>
            </a:fld>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558539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BE0F1-03A5-C545-2F47-523EA845D505}"/>
              </a:ext>
            </a:extLst>
          </p:cNvPr>
          <p:cNvSpPr>
            <a:spLocks noGrp="1"/>
          </p:cNvSpPr>
          <p:nvPr>
            <p:ph type="title"/>
          </p:nvPr>
        </p:nvSpPr>
        <p:spPr/>
        <p:txBody>
          <a:bodyPr/>
          <a:lstStyle/>
          <a:p>
            <a:r>
              <a:rPr lang="en-US" dirty="0"/>
              <a:t>Relevant Definitions</a:t>
            </a:r>
          </a:p>
        </p:txBody>
      </p:sp>
      <p:sp>
        <p:nvSpPr>
          <p:cNvPr id="3" name="Content Placeholder 2">
            <a:extLst>
              <a:ext uri="{FF2B5EF4-FFF2-40B4-BE49-F238E27FC236}">
                <a16:creationId xmlns:a16="http://schemas.microsoft.com/office/drawing/2014/main" id="{F3AC9D44-E139-0D3D-8D42-37CD233FF4B5}"/>
              </a:ext>
            </a:extLst>
          </p:cNvPr>
          <p:cNvSpPr>
            <a:spLocks noGrp="1"/>
          </p:cNvSpPr>
          <p:nvPr>
            <p:ph idx="1"/>
          </p:nvPr>
        </p:nvSpPr>
        <p:spPr>
          <a:xfrm>
            <a:off x="838200" y="1392072"/>
            <a:ext cx="10515600" cy="5465927"/>
          </a:xfrm>
        </p:spPr>
        <p:txBody>
          <a:bodyPr>
            <a:normAutofit fontScale="92500" lnSpcReduction="10000"/>
          </a:bodyPr>
          <a:lstStyle/>
          <a:p>
            <a:pPr marL="0" marR="0" indent="0" algn="just">
              <a:lnSpc>
                <a:spcPct val="107000"/>
              </a:lnSpc>
              <a:spcAft>
                <a:spcPts val="800"/>
              </a:spcAft>
              <a:buNone/>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Complainant</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means an individual who is alleged to be the victim of conduct that could constitute sexual harassment. At the time of filing a formal complaint, a Complainant must be participating in or attempting to participate in an APS “education program or activity.”</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just">
              <a:lnSpc>
                <a:spcPct val="107000"/>
              </a:lnSpc>
              <a:spcAft>
                <a:spcPts val="800"/>
              </a:spcAft>
              <a:buNone/>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Respondent</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means an individual who has been reported to be the perpetrator of conduct that could constitute sexual harassment.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just">
              <a:lnSpc>
                <a:spcPct val="107000"/>
              </a:lnSpc>
              <a:spcAft>
                <a:spcPts val="800"/>
              </a:spcAft>
              <a:buNone/>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Sexual Harassment</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means conduct on the basis of sex that satisfies one or more of the following: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07000"/>
              </a:lnSpc>
              <a:spcAft>
                <a:spcPts val="800"/>
              </a:spcAft>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(1) An employee of the recipient conditioning the provision of an aid, benefit, or service of the recipient on an individual's participation in unwelcome sexual conduct (“quid pro quo harassment”);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07000"/>
              </a:lnSpc>
              <a:spcAft>
                <a:spcPts val="800"/>
              </a:spcAft>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(2) Unwelcome conduct determined by a reasonable person to be so severe, pervasive, and objectively offensive that it effectively denies a person equal access to the recipient's education program or activity (“hostile environment harassment”); or</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07000"/>
              </a:lnSpc>
              <a:spcAft>
                <a:spcPts val="800"/>
              </a:spcAft>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(3) “Sexual assault” as defined in 20 U.S.C. 1092(f)(6)(A)(v), “dating violence” as defined in 34 U.S.C. 12291(a)(10), “domestic violence” as defined in 34 U.S.C. 12291(a)(8), or “stalking” as defined in 34 U.S.C. 12291(a)(30).</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67630D6-2635-AFD1-935E-A55E176A605D}"/>
              </a:ext>
            </a:extLst>
          </p:cNvPr>
          <p:cNvSpPr>
            <a:spLocks noGrp="1"/>
          </p:cNvSpPr>
          <p:nvPr>
            <p:ph type="sldNum" sz="quarter" idx="12"/>
          </p:nvPr>
        </p:nvSpPr>
        <p:spPr/>
        <p:txBody>
          <a:bodyPr/>
          <a:lstStyle/>
          <a:p>
            <a:fld id="{F1E0EA2E-A075-4026-B490-AECC2D6B579E}" type="slidenum">
              <a:rPr lang="en-US" smtClean="0"/>
              <a:t>56</a:t>
            </a:fld>
            <a:endParaRPr lang="en-US"/>
          </a:p>
        </p:txBody>
      </p:sp>
    </p:spTree>
    <p:extLst>
      <p:ext uri="{BB962C8B-B14F-4D97-AF65-F5344CB8AC3E}">
        <p14:creationId xmlns:p14="http://schemas.microsoft.com/office/powerpoint/2010/main" val="2733638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2396F-C02D-D073-738A-F08EB6945B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DB8DF8-58FC-12B1-257E-5352A6B306D0}"/>
              </a:ext>
            </a:extLst>
          </p:cNvPr>
          <p:cNvSpPr>
            <a:spLocks noGrp="1"/>
          </p:cNvSpPr>
          <p:nvPr>
            <p:ph idx="1"/>
          </p:nvPr>
        </p:nvSpPr>
        <p:spPr/>
        <p:txBody>
          <a:bodyPr/>
          <a:lstStyle/>
          <a:p>
            <a:pPr marL="0" marR="0" indent="0" algn="just">
              <a:lnSpc>
                <a:spcPct val="107000"/>
              </a:lnSpc>
              <a:spcAft>
                <a:spcPts val="800"/>
              </a:spcAft>
              <a:buNone/>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Title IX Jurisdiction</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The 2020 Title IX Regulations apply </a:t>
            </a:r>
            <a:r>
              <a:rPr lang="en-US" sz="2000" b="1" u="sng" kern="100" dirty="0">
                <a:effectLst/>
                <a:latin typeface="Times New Roman" panose="02020603050405020304" pitchFamily="18" charset="0"/>
                <a:ea typeface="Aptos" panose="020B0004020202020204" pitchFamily="34" charset="0"/>
                <a:cs typeface="Times New Roman" panose="02020603050405020304" pitchFamily="18" charset="0"/>
              </a:rPr>
              <a:t>only</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to conduct that occurs in the United States. Specifically, for the 2020 Title IX Regulations to apply, the alleged conduct must have occurred within the context of an APS “education program or activity,” which includes locations, events, or circumstances over which the District exercises substantial control over both the Respondent and the context in which the sexual harassment occurs. This includes, but is not limited to:</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On-campus conduct;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Field trips;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Home and away athletics events; and</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spcAft>
                <a:spcPts val="800"/>
              </a:spcAft>
              <a:buFont typeface="Symbol" panose="05050102010706020507" pitchFamily="18" charset="2"/>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School-sponsored extracurricular activities.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18598C3-4337-DE67-9EA2-40630F5049EF}"/>
              </a:ext>
            </a:extLst>
          </p:cNvPr>
          <p:cNvSpPr>
            <a:spLocks noGrp="1"/>
          </p:cNvSpPr>
          <p:nvPr>
            <p:ph type="sldNum" sz="quarter" idx="12"/>
          </p:nvPr>
        </p:nvSpPr>
        <p:spPr/>
        <p:txBody>
          <a:bodyPr/>
          <a:lstStyle/>
          <a:p>
            <a:fld id="{F1E0EA2E-A075-4026-B490-AECC2D6B579E}" type="slidenum">
              <a:rPr lang="en-US" smtClean="0"/>
              <a:t>57</a:t>
            </a:fld>
            <a:endParaRPr lang="en-US"/>
          </a:p>
        </p:txBody>
      </p:sp>
    </p:spTree>
    <p:extLst>
      <p:ext uri="{BB962C8B-B14F-4D97-AF65-F5344CB8AC3E}">
        <p14:creationId xmlns:p14="http://schemas.microsoft.com/office/powerpoint/2010/main" val="1967324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6BB1-7DA4-6212-FA58-3D4DF12B0C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E18B09-D4F7-52DA-363A-7C90938E7C14}"/>
              </a:ext>
            </a:extLst>
          </p:cNvPr>
          <p:cNvSpPr>
            <a:spLocks noGrp="1"/>
          </p:cNvSpPr>
          <p:nvPr>
            <p:ph idx="1"/>
          </p:nvPr>
        </p:nvSpPr>
        <p:spPr>
          <a:xfrm>
            <a:off x="838200" y="1825625"/>
            <a:ext cx="10515600" cy="4895850"/>
          </a:xfrm>
        </p:spPr>
        <p:txBody>
          <a:bodyPr>
            <a:normAutofit fontScale="85000" lnSpcReduction="10000"/>
          </a:bodyPr>
          <a:lstStyle/>
          <a:p>
            <a:pPr marL="0" marR="0" indent="0" algn="just">
              <a:lnSpc>
                <a:spcPct val="107000"/>
              </a:lnSpc>
              <a:spcAft>
                <a:spcPts val="800"/>
              </a:spcAft>
              <a:buNone/>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Relevant Evidence</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is evidence that tends to prove or disprove a fact in question. Relevant evidence can be exculpatory (offered in support of someone’s innocence or responsibility) or inculpatory (points to someone’s guilt or responsibility). Some evidence, even if it’s relevant, should be excluded from an Investigative Report: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Treatment records</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APS cannot access, consider, disclose, or otherwise use a party's records that are made or maintained by a physician, psychiatrist, psychologist, or other recognized professional or paraprofessional acting in the professional's or paraprofessional's capacity, or assisting in that capacity, and which are made and maintained in connection with the provision of treatment to the party, unless the recipient obtains that party's voluntary, written consent.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Privileged information</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APS must not require, allow, rely upon, or otherwise use questions or evidence that constitute, or seek disclosure of, information protected under a legally recognized privilege, unless the person holding such privilege has waived the privilege.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Complainant’s sexual history</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Questions and evidence about the Complainant's sexual predisposition or prior sexual behavior are not relevant, </a:t>
            </a:r>
            <a:r>
              <a:rPr lang="en-US" sz="2000" b="1" u="sng" kern="100" dirty="0">
                <a:effectLst/>
                <a:latin typeface="Times New Roman" panose="02020603050405020304" pitchFamily="18" charset="0"/>
                <a:ea typeface="Aptos" panose="020B0004020202020204" pitchFamily="34" charset="0"/>
                <a:cs typeface="Times New Roman" panose="02020603050405020304" pitchFamily="18" charset="0"/>
              </a:rPr>
              <a:t>unless</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1200150" lvl="2" indent="-285750" algn="just">
              <a:lnSpc>
                <a:spcPct val="107000"/>
              </a:lnSpc>
              <a:buFont typeface="Courier New" panose="02070309020205020404" pitchFamily="49" charset="0"/>
              <a:buChar char="o"/>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(1) Such questions and evidence about the Complainant's prior sexual behavior are offered to </a:t>
            </a: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prove that someone other than the Respondent committed the conduct</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alleged by the complainant, or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1200150" lvl="2" indent="-285750" algn="just">
              <a:lnSpc>
                <a:spcPct val="107000"/>
              </a:lnSpc>
              <a:spcAft>
                <a:spcPts val="800"/>
              </a:spcAft>
              <a:buFont typeface="Courier New" panose="02070309020205020404" pitchFamily="49" charset="0"/>
              <a:buChar char="o"/>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(2) If the questions and evidence concern </a:t>
            </a: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specific incidents of the complainant's prior sexual behavior with respect to the respondent </a:t>
            </a:r>
            <a:r>
              <a:rPr lang="en-US" b="1" u="sng" kern="100" dirty="0">
                <a:effectLst/>
                <a:latin typeface="Times New Roman" panose="02020603050405020304" pitchFamily="18" charset="0"/>
                <a:ea typeface="Aptos" panose="020B0004020202020204" pitchFamily="34" charset="0"/>
                <a:cs typeface="Times New Roman" panose="02020603050405020304" pitchFamily="18" charset="0"/>
              </a:rPr>
              <a:t>and</a:t>
            </a: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 are offered to prove consent</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05270CD-58A1-4472-A13F-28602835CE23}"/>
              </a:ext>
            </a:extLst>
          </p:cNvPr>
          <p:cNvSpPr>
            <a:spLocks noGrp="1"/>
          </p:cNvSpPr>
          <p:nvPr>
            <p:ph type="sldNum" sz="quarter" idx="12"/>
          </p:nvPr>
        </p:nvSpPr>
        <p:spPr/>
        <p:txBody>
          <a:bodyPr/>
          <a:lstStyle/>
          <a:p>
            <a:fld id="{F1E0EA2E-A075-4026-B490-AECC2D6B579E}" type="slidenum">
              <a:rPr lang="en-US" smtClean="0"/>
              <a:t>58</a:t>
            </a:fld>
            <a:endParaRPr lang="en-US"/>
          </a:p>
        </p:txBody>
      </p:sp>
    </p:spTree>
    <p:extLst>
      <p:ext uri="{BB962C8B-B14F-4D97-AF65-F5344CB8AC3E}">
        <p14:creationId xmlns:p14="http://schemas.microsoft.com/office/powerpoint/2010/main" val="3757068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A00D8-0B3F-F7ED-7C2D-B6E1E0AAA5DB}"/>
              </a:ext>
            </a:extLst>
          </p:cNvPr>
          <p:cNvSpPr>
            <a:spLocks noGrp="1"/>
          </p:cNvSpPr>
          <p:nvPr>
            <p:ph type="title"/>
          </p:nvPr>
        </p:nvSpPr>
        <p:spPr/>
        <p:txBody>
          <a:bodyPr/>
          <a:lstStyle/>
          <a:p>
            <a:r>
              <a:rPr lang="en-US" dirty="0"/>
              <a:t>Title IX Requirements and Protections</a:t>
            </a:r>
          </a:p>
        </p:txBody>
      </p:sp>
      <p:sp>
        <p:nvSpPr>
          <p:cNvPr id="3" name="Content Placeholder 2">
            <a:extLst>
              <a:ext uri="{FF2B5EF4-FFF2-40B4-BE49-F238E27FC236}">
                <a16:creationId xmlns:a16="http://schemas.microsoft.com/office/drawing/2014/main" id="{5B8E1005-3012-36DE-8FBA-9718176FBFFE}"/>
              </a:ext>
            </a:extLst>
          </p:cNvPr>
          <p:cNvSpPr>
            <a:spLocks noGrp="1"/>
          </p:cNvSpPr>
          <p:nvPr>
            <p:ph idx="1"/>
          </p:nvPr>
        </p:nvSpPr>
        <p:spPr>
          <a:xfrm>
            <a:off x="838200" y="1825625"/>
            <a:ext cx="10515600" cy="5175676"/>
          </a:xfrm>
        </p:spPr>
        <p:txBody>
          <a:bodyPr>
            <a:normAutofit fontScale="92500" lnSpcReduction="10000"/>
          </a:bodyPr>
          <a:lstStyle/>
          <a:p>
            <a:pPr marL="0" marR="0" indent="0" algn="just">
              <a:lnSpc>
                <a:spcPct val="107000"/>
              </a:lnSpc>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Individuals involved in Title IX matters have rights which must be respected throughout the Title IX process. Those rights and protections include, but are not limited to:</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The requirement that APS follow a prescribed Title IX grievance process before imposing any disciplinary sanctions or other actions that are not supportive measures against a Respondent;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An understanding that credibility determinations may not be based on a person's status as a Complainant, Respondent, or witness;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Prohibitions on Investigators and other Title IX staff having any conflict of interest or bias for or against Complainants or Respondents generally or an individual Complainant or Respondent;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A presumption that the Respondent is not responsible for the alleged conduct until a determination regarding responsibility is made at the conclusion of the grievance process;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Protections against the inclusion of irrelevant or impermissible evidence;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buFont typeface="Symbol" panose="05050102010706020507" pitchFamily="18" charset="2"/>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The right of parties to have an advisor of their choice, who may or may not be an attorney, present during the Title IX process (including at your investigative interviews);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lnSpc>
                <a:spcPct val="107000"/>
              </a:lnSpc>
              <a:spcAft>
                <a:spcPts val="800"/>
              </a:spcAft>
              <a:buFont typeface="Symbol" panose="05050102010706020507" pitchFamily="18" charset="2"/>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An assurance that the burden of gathering sufficient evidence regarding responsibility rests on the District and not on the parties;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DCB80E3-D355-211E-E14D-84278CF84A9B}"/>
              </a:ext>
            </a:extLst>
          </p:cNvPr>
          <p:cNvSpPr>
            <a:spLocks noGrp="1"/>
          </p:cNvSpPr>
          <p:nvPr>
            <p:ph type="sldNum" sz="quarter" idx="12"/>
          </p:nvPr>
        </p:nvSpPr>
        <p:spPr/>
        <p:txBody>
          <a:bodyPr/>
          <a:lstStyle/>
          <a:p>
            <a:fld id="{F1E0EA2E-A075-4026-B490-AECC2D6B579E}" type="slidenum">
              <a:rPr lang="en-US" smtClean="0"/>
              <a:t>59</a:t>
            </a:fld>
            <a:endParaRPr lang="en-US"/>
          </a:p>
        </p:txBody>
      </p:sp>
    </p:spTree>
    <p:extLst>
      <p:ext uri="{BB962C8B-B14F-4D97-AF65-F5344CB8AC3E}">
        <p14:creationId xmlns:p14="http://schemas.microsoft.com/office/powerpoint/2010/main" val="2412542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sports equipment&#10;&#10;Description automatically generated">
            <a:extLst>
              <a:ext uri="{FF2B5EF4-FFF2-40B4-BE49-F238E27FC236}">
                <a16:creationId xmlns:a16="http://schemas.microsoft.com/office/drawing/2014/main" id="{A0D148DD-6166-4512-AD89-2491CC96E29E}"/>
              </a:ext>
            </a:extLst>
          </p:cNvPr>
          <p:cNvPicPr>
            <a:picLocks noChangeAspect="1"/>
          </p:cNvPicPr>
          <p:nvPr/>
        </p:nvPicPr>
        <p:blipFill rotWithShape="1">
          <a:blip r:embed="rId2"/>
          <a:srcRect l="22060" r="18720"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7ADBE-030E-4A2E-A4F7-9790F48BE9CB}"/>
              </a:ext>
            </a:extLst>
          </p:cNvPr>
          <p:cNvSpPr>
            <a:spLocks noGrp="1"/>
          </p:cNvSpPr>
          <p:nvPr>
            <p:ph type="title"/>
          </p:nvPr>
        </p:nvSpPr>
        <p:spPr>
          <a:xfrm>
            <a:off x="7531610" y="365125"/>
            <a:ext cx="3822189" cy="1899912"/>
          </a:xfrm>
        </p:spPr>
        <p:txBody>
          <a:bodyPr>
            <a:normAutofit/>
          </a:bodyPr>
          <a:lstStyle/>
          <a:p>
            <a:pPr algn="ctr"/>
            <a:r>
              <a:rPr lang="en-US" sz="4000" b="1" dirty="0"/>
              <a:t>Doesn’t Title IX Only Apply to Athletics?</a:t>
            </a:r>
          </a:p>
        </p:txBody>
      </p:sp>
      <p:sp>
        <p:nvSpPr>
          <p:cNvPr id="3" name="Content Placeholder 2">
            <a:extLst>
              <a:ext uri="{FF2B5EF4-FFF2-40B4-BE49-F238E27FC236}">
                <a16:creationId xmlns:a16="http://schemas.microsoft.com/office/drawing/2014/main" id="{EE12574D-0776-43B0-8C30-101DABA9C26D}"/>
              </a:ext>
            </a:extLst>
          </p:cNvPr>
          <p:cNvSpPr>
            <a:spLocks noGrp="1"/>
          </p:cNvSpPr>
          <p:nvPr>
            <p:ph idx="1"/>
          </p:nvPr>
        </p:nvSpPr>
        <p:spPr>
          <a:xfrm>
            <a:off x="7531610" y="2434201"/>
            <a:ext cx="4553553" cy="3742762"/>
          </a:xfrm>
        </p:spPr>
        <p:txBody>
          <a:bodyPr>
            <a:noAutofit/>
          </a:bodyPr>
          <a:lstStyle/>
          <a:p>
            <a:r>
              <a:rPr lang="en-US" sz="2500" dirty="0"/>
              <a:t>NO!</a:t>
            </a:r>
          </a:p>
          <a:p>
            <a:r>
              <a:rPr lang="en-US" sz="2500" dirty="0"/>
              <a:t>Title IX also applies to:</a:t>
            </a:r>
          </a:p>
          <a:p>
            <a:pPr lvl="1"/>
            <a:r>
              <a:rPr lang="en-US" sz="2500" dirty="0"/>
              <a:t>Recruitment, admissions and counseling </a:t>
            </a:r>
          </a:p>
          <a:p>
            <a:pPr lvl="1"/>
            <a:r>
              <a:rPr lang="en-US" sz="2500" dirty="0"/>
              <a:t>Sex based harassment</a:t>
            </a:r>
          </a:p>
          <a:p>
            <a:pPr lvl="1"/>
            <a:r>
              <a:rPr lang="en-US" sz="2500" dirty="0"/>
              <a:t>Treatment of pregnant and parenting students</a:t>
            </a:r>
          </a:p>
          <a:p>
            <a:pPr lvl="1"/>
            <a:r>
              <a:rPr lang="en-US" sz="2500" dirty="0"/>
              <a:t>Discipline</a:t>
            </a:r>
          </a:p>
          <a:p>
            <a:pPr lvl="1"/>
            <a:r>
              <a:rPr lang="en-US" sz="2500" dirty="0"/>
              <a:t>Single sex education</a:t>
            </a:r>
          </a:p>
          <a:p>
            <a:pPr lvl="1"/>
            <a:r>
              <a:rPr lang="en-US" sz="2500" dirty="0"/>
              <a:t>Employment matters</a:t>
            </a:r>
          </a:p>
        </p:txBody>
      </p:sp>
      <p:sp>
        <p:nvSpPr>
          <p:cNvPr id="4" name="Slide Number Placeholder 3">
            <a:extLst>
              <a:ext uri="{FF2B5EF4-FFF2-40B4-BE49-F238E27FC236}">
                <a16:creationId xmlns:a16="http://schemas.microsoft.com/office/drawing/2014/main" id="{25D2925A-8B12-4A15-A857-749409AF5D6A}"/>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6</a:t>
            </a:fld>
            <a:endParaRPr lang="en-US"/>
          </a:p>
        </p:txBody>
      </p:sp>
    </p:spTree>
    <p:extLst>
      <p:ext uri="{BB962C8B-B14F-4D97-AF65-F5344CB8AC3E}">
        <p14:creationId xmlns:p14="http://schemas.microsoft.com/office/powerpoint/2010/main" val="30780738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AEA8-BA78-CE15-5650-EBC68DE9D0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F1D2DA-DE52-EE83-4AE3-A83B4443C8C5}"/>
              </a:ext>
            </a:extLst>
          </p:cNvPr>
          <p:cNvSpPr>
            <a:spLocks noGrp="1"/>
          </p:cNvSpPr>
          <p:nvPr>
            <p:ph idx="1"/>
          </p:nvPr>
        </p:nvSpPr>
        <p:spPr/>
        <p:txBody>
          <a:bodyPr>
            <a:noAutofit/>
          </a:bodyPr>
          <a:lstStyle/>
          <a:p>
            <a:pPr marL="342900" marR="0" lvl="0" indent="-342900" algn="just">
              <a:lnSpc>
                <a:spcPct val="107000"/>
              </a:lnSpc>
              <a:buFont typeface="Symbol" panose="05050102010706020507" pitchFamily="18" charset="2"/>
              <a:buChar char=""/>
            </a:pPr>
            <a:r>
              <a:rPr lang="en-US" sz="1900" kern="100" dirty="0">
                <a:effectLst/>
                <a:latin typeface="Times New Roman" panose="02020603050405020304" pitchFamily="18" charset="0"/>
                <a:ea typeface="Aptos" panose="020B0004020202020204" pitchFamily="34" charset="0"/>
                <a:cs typeface="Times New Roman" panose="02020603050405020304" pitchFamily="18" charset="0"/>
              </a:rPr>
              <a:t>An equal opportunity for the parties to present witnesses, including fact and expert witnesses, and other inculpatory and exculpatory evidence;</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buFont typeface="Symbol" panose="05050102010706020507" pitchFamily="18" charset="2"/>
              <a:buChar char=""/>
            </a:pPr>
            <a:r>
              <a:rPr lang="en-US" sz="1900" kern="100" dirty="0">
                <a:effectLst/>
                <a:latin typeface="Times New Roman" panose="02020603050405020304" pitchFamily="18" charset="0"/>
                <a:ea typeface="Aptos" panose="020B0004020202020204" pitchFamily="34" charset="0"/>
                <a:cs typeface="Times New Roman" panose="02020603050405020304" pitchFamily="18" charset="0"/>
              </a:rPr>
              <a:t>No restrictions on the ability of either party to discuss the allegations under investigation or to gather and present relevant evidence;</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buFont typeface="Symbol" panose="05050102010706020507" pitchFamily="18" charset="2"/>
              <a:buChar char=""/>
            </a:pPr>
            <a:r>
              <a:rPr lang="en-US" sz="1900" kern="100" dirty="0">
                <a:effectLst/>
                <a:latin typeface="Times New Roman" panose="02020603050405020304" pitchFamily="18" charset="0"/>
                <a:ea typeface="Aptos" panose="020B0004020202020204" pitchFamily="34" charset="0"/>
                <a:cs typeface="Times New Roman" panose="02020603050405020304" pitchFamily="18" charset="0"/>
              </a:rPr>
              <a:t>Written notice of the date, time, location, participants, and purpose of all hearings, investigative interviews, or other meetings, with sufficient time for the party to prepare to participate;</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buFont typeface="Symbol" panose="05050102010706020507" pitchFamily="18" charset="2"/>
              <a:buChar char=""/>
            </a:pPr>
            <a:r>
              <a:rPr lang="en-US" sz="1900" kern="100" dirty="0">
                <a:effectLst/>
                <a:latin typeface="Times New Roman" panose="02020603050405020304" pitchFamily="18" charset="0"/>
                <a:ea typeface="Aptos" panose="020B0004020202020204" pitchFamily="34" charset="0"/>
                <a:cs typeface="Times New Roman" panose="02020603050405020304" pitchFamily="18" charset="0"/>
              </a:rPr>
              <a:t>An equal opportunity for the parties to inspect and review evidence directly related to the allegations;</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buFont typeface="Symbol" panose="05050102010706020507" pitchFamily="18" charset="2"/>
              <a:buChar char=""/>
            </a:pPr>
            <a:r>
              <a:rPr lang="en-US" sz="1900" kern="100" dirty="0">
                <a:effectLst/>
                <a:latin typeface="Times New Roman" panose="02020603050405020304" pitchFamily="18" charset="0"/>
                <a:ea typeface="Aptos" panose="020B0004020202020204" pitchFamily="34" charset="0"/>
                <a:cs typeface="Times New Roman" panose="02020603050405020304" pitchFamily="18" charset="0"/>
              </a:rPr>
              <a:t>A 10-day window in which to submit a written response to the draft Investigative Report, and the requirement that investigators consider any written feedback prior to finalizing the Investigative Report; and</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Aft>
                <a:spcPts val="800"/>
              </a:spcAft>
              <a:buFont typeface="Symbol" panose="05050102010706020507" pitchFamily="18" charset="2"/>
              <a:buChar char=""/>
            </a:pPr>
            <a:r>
              <a:rPr lang="en-US" sz="1900" kern="100" dirty="0">
                <a:effectLst/>
                <a:latin typeface="Times New Roman" panose="02020603050405020304" pitchFamily="18" charset="0"/>
                <a:ea typeface="Aptos" panose="020B0004020202020204" pitchFamily="34" charset="0"/>
                <a:cs typeface="Times New Roman" panose="02020603050405020304" pitchFamily="18" charset="0"/>
              </a:rPr>
              <a:t>An equal opportunity for the parties to submit written, relevant questions that a party wants asked of any party or witness, an obligation to provide each party with the answers, and the requirement to allow for additional, limited follow-up questions from each party before an ultimate decision regarding responsibility is made.</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8E95F35-EF2D-A9C7-4464-A4560B3B15DA}"/>
              </a:ext>
            </a:extLst>
          </p:cNvPr>
          <p:cNvSpPr>
            <a:spLocks noGrp="1"/>
          </p:cNvSpPr>
          <p:nvPr>
            <p:ph type="sldNum" sz="quarter" idx="12"/>
          </p:nvPr>
        </p:nvSpPr>
        <p:spPr/>
        <p:txBody>
          <a:bodyPr/>
          <a:lstStyle/>
          <a:p>
            <a:fld id="{F1E0EA2E-A075-4026-B490-AECC2D6B579E}" type="slidenum">
              <a:rPr lang="en-US" smtClean="0"/>
              <a:t>60</a:t>
            </a:fld>
            <a:endParaRPr lang="en-US"/>
          </a:p>
        </p:txBody>
      </p:sp>
    </p:spTree>
    <p:extLst>
      <p:ext uri="{BB962C8B-B14F-4D97-AF65-F5344CB8AC3E}">
        <p14:creationId xmlns:p14="http://schemas.microsoft.com/office/powerpoint/2010/main" val="4174403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6BDB3-7CF5-58C8-BF4D-BC1A084D410B}"/>
              </a:ext>
            </a:extLst>
          </p:cNvPr>
          <p:cNvSpPr>
            <a:spLocks noGrp="1"/>
          </p:cNvSpPr>
          <p:nvPr>
            <p:ph type="title"/>
          </p:nvPr>
        </p:nvSpPr>
        <p:spPr/>
        <p:txBody>
          <a:bodyPr/>
          <a:lstStyle/>
          <a:p>
            <a:r>
              <a:rPr lang="en-US" dirty="0"/>
              <a:t>Investigatory Approach</a:t>
            </a:r>
          </a:p>
        </p:txBody>
      </p:sp>
      <p:sp>
        <p:nvSpPr>
          <p:cNvPr id="3" name="Content Placeholder 2">
            <a:extLst>
              <a:ext uri="{FF2B5EF4-FFF2-40B4-BE49-F238E27FC236}">
                <a16:creationId xmlns:a16="http://schemas.microsoft.com/office/drawing/2014/main" id="{015DC659-8751-075D-16F7-4A3670BCA832}"/>
              </a:ext>
            </a:extLst>
          </p:cNvPr>
          <p:cNvSpPr>
            <a:spLocks noGrp="1"/>
          </p:cNvSpPr>
          <p:nvPr>
            <p:ph idx="1"/>
          </p:nvPr>
        </p:nvSpPr>
        <p:spPr>
          <a:xfrm>
            <a:off x="838200" y="1825624"/>
            <a:ext cx="10515600" cy="5032375"/>
          </a:xfrm>
        </p:spPr>
        <p:txBody>
          <a:bodyPr>
            <a:normAutofit fontScale="92500" lnSpcReduction="10000"/>
          </a:bodyPr>
          <a:lstStyle/>
          <a:p>
            <a:pPr marL="0" marR="0" indent="0" algn="just">
              <a:lnSpc>
                <a:spcPct val="107000"/>
              </a:lnSpc>
              <a:spcAft>
                <a:spcPts val="800"/>
              </a:spcAft>
              <a:buNone/>
            </a:pPr>
            <a:r>
              <a:rPr lang="en-US" sz="2100" kern="100" dirty="0">
                <a:effectLst/>
                <a:latin typeface="Times New Roman" panose="02020603050405020304" pitchFamily="18" charset="0"/>
                <a:ea typeface="Aptos" panose="020B0004020202020204" pitchFamily="34" charset="0"/>
                <a:cs typeface="Times New Roman" panose="02020603050405020304" pitchFamily="18" charset="0"/>
              </a:rPr>
              <a:t>When conducting Title IX investigations, remember that these matters are sensitive, highly emotional, and may have significant implications on individuals’ educational access and outcomes. Sexual harassment has tangible and long-lasting impacts on those who experience it, and allegations of misconduct (even if ultimately disproven) are stigmatizing and potentially limiting to those who are accused. To that end, investigations should be confidential, sensitive, and professional.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just">
              <a:lnSpc>
                <a:spcPct val="107000"/>
              </a:lnSpc>
              <a:spcAft>
                <a:spcPts val="800"/>
              </a:spcAft>
              <a:buNone/>
            </a:pPr>
            <a:r>
              <a:rPr lang="en-US" sz="2100" kern="100" dirty="0">
                <a:effectLst/>
                <a:latin typeface="Times New Roman" panose="02020603050405020304" pitchFamily="18" charset="0"/>
                <a:ea typeface="Aptos" panose="020B0004020202020204" pitchFamily="34" charset="0"/>
                <a:cs typeface="Times New Roman" panose="02020603050405020304" pitchFamily="18" charset="0"/>
              </a:rPr>
              <a:t>Some of the most important qualities of a competent, skilled investigator include:</a:t>
            </a:r>
          </a:p>
          <a:p>
            <a:pPr marL="342900" marR="0" lvl="0" indent="-342900" algn="just">
              <a:lnSpc>
                <a:spcPct val="107000"/>
              </a:lnSpc>
              <a:buFont typeface="Symbol" panose="05050102010706020507" pitchFamily="18" charset="2"/>
              <a:buChar char=""/>
            </a:pPr>
            <a:r>
              <a:rPr lang="en-US" sz="2100" u="sng" kern="100" dirty="0">
                <a:effectLst/>
                <a:latin typeface="Times New Roman" panose="02020603050405020304" pitchFamily="18" charset="0"/>
                <a:ea typeface="Aptos" panose="020B0004020202020204" pitchFamily="34" charset="0"/>
                <a:cs typeface="Times New Roman" panose="02020603050405020304" pitchFamily="18" charset="0"/>
              </a:rPr>
              <a:t>Preparation</a:t>
            </a:r>
            <a:r>
              <a:rPr lang="en-US" sz="2100" kern="100" dirty="0">
                <a:effectLst/>
                <a:latin typeface="Times New Roman" panose="02020603050405020304" pitchFamily="18" charset="0"/>
                <a:ea typeface="Aptos" panose="020B0004020202020204" pitchFamily="34" charset="0"/>
                <a:cs typeface="Times New Roman" panose="02020603050405020304" pitchFamily="18" charset="0"/>
              </a:rPr>
              <a:t>: Before interviewing anyone associated with a Title IX matter, review the formal complaint and any available evidence. You should </a:t>
            </a:r>
            <a:r>
              <a:rPr lang="en-US" sz="2100" b="1" kern="100" dirty="0">
                <a:effectLst/>
                <a:latin typeface="Times New Roman" panose="02020603050405020304" pitchFamily="18" charset="0"/>
                <a:ea typeface="Aptos" panose="020B0004020202020204" pitchFamily="34" charset="0"/>
                <a:cs typeface="Times New Roman" panose="02020603050405020304" pitchFamily="18" charset="0"/>
              </a:rPr>
              <a:t>NOT</a:t>
            </a:r>
            <a:r>
              <a:rPr lang="en-US" sz="2100" kern="100" dirty="0">
                <a:effectLst/>
                <a:latin typeface="Times New Roman" panose="02020603050405020304" pitchFamily="18" charset="0"/>
                <a:ea typeface="Aptos" panose="020B0004020202020204" pitchFamily="34" charset="0"/>
                <a:cs typeface="Times New Roman" panose="02020603050405020304" pitchFamily="18" charset="0"/>
              </a:rPr>
              <a:t> pre-judge the evidence, pre-assign weight to an individual’s answers, or develop an internal narrative of what you “</a:t>
            </a:r>
            <a:r>
              <a:rPr lang="en-US" sz="2100" b="1" i="1" kern="100" dirty="0">
                <a:effectLst/>
                <a:latin typeface="Times New Roman" panose="02020603050405020304" pitchFamily="18" charset="0"/>
                <a:ea typeface="Aptos" panose="020B0004020202020204" pitchFamily="34" charset="0"/>
                <a:cs typeface="Times New Roman" panose="02020603050405020304" pitchFamily="18" charset="0"/>
              </a:rPr>
              <a:t>think</a:t>
            </a:r>
            <a:r>
              <a:rPr lang="en-US" sz="2100" kern="100" dirty="0">
                <a:effectLst/>
                <a:latin typeface="Times New Roman" panose="02020603050405020304" pitchFamily="18" charset="0"/>
                <a:ea typeface="Aptos" panose="020B0004020202020204" pitchFamily="34" charset="0"/>
                <a:cs typeface="Times New Roman" panose="02020603050405020304" pitchFamily="18" charset="0"/>
              </a:rPr>
              <a:t>” happened. Use the existing file to </a:t>
            </a:r>
            <a:r>
              <a:rPr lang="en-US" sz="2100" b="1" kern="100" dirty="0">
                <a:effectLst/>
                <a:latin typeface="Times New Roman" panose="02020603050405020304" pitchFamily="18" charset="0"/>
                <a:ea typeface="Aptos" panose="020B0004020202020204" pitchFamily="34" charset="0"/>
                <a:cs typeface="Times New Roman" panose="02020603050405020304" pitchFamily="18" charset="0"/>
              </a:rPr>
              <a:t>inform</a:t>
            </a:r>
            <a:r>
              <a:rPr lang="en-US" sz="2100" kern="100" dirty="0">
                <a:effectLst/>
                <a:latin typeface="Times New Roman" panose="02020603050405020304" pitchFamily="18" charset="0"/>
                <a:ea typeface="Aptos" panose="020B0004020202020204" pitchFamily="34" charset="0"/>
                <a:cs typeface="Times New Roman" panose="02020603050405020304" pitchFamily="18" charset="0"/>
              </a:rPr>
              <a:t> your questions, but don’t let it </a:t>
            </a:r>
            <a:r>
              <a:rPr lang="en-US" sz="2100" b="1" kern="100" dirty="0">
                <a:effectLst/>
                <a:latin typeface="Times New Roman" panose="02020603050405020304" pitchFamily="18" charset="0"/>
                <a:ea typeface="Aptos" panose="020B0004020202020204" pitchFamily="34" charset="0"/>
                <a:cs typeface="Times New Roman" panose="02020603050405020304" pitchFamily="18" charset="0"/>
              </a:rPr>
              <a:t>dictate</a:t>
            </a:r>
            <a:r>
              <a:rPr lang="en-US" sz="2100" kern="100" dirty="0">
                <a:effectLst/>
                <a:latin typeface="Times New Roman" panose="02020603050405020304" pitchFamily="18" charset="0"/>
                <a:ea typeface="Aptos" panose="020B0004020202020204" pitchFamily="34" charset="0"/>
                <a:cs typeface="Times New Roman" panose="02020603050405020304" pitchFamily="18" charset="0"/>
              </a:rPr>
              <a:t> them.</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Aft>
                <a:spcPts val="800"/>
              </a:spcAft>
              <a:buFont typeface="Symbol" panose="05050102010706020507" pitchFamily="18" charset="2"/>
              <a:buChar char=""/>
            </a:pPr>
            <a:r>
              <a:rPr lang="en-US" sz="2100" u="sng" kern="100" dirty="0">
                <a:effectLst/>
                <a:latin typeface="Times New Roman" panose="02020603050405020304" pitchFamily="18" charset="0"/>
                <a:ea typeface="Aptos" panose="020B0004020202020204" pitchFamily="34" charset="0"/>
                <a:cs typeface="Times New Roman" panose="02020603050405020304" pitchFamily="18" charset="0"/>
              </a:rPr>
              <a:t>Flexibility</a:t>
            </a:r>
            <a:r>
              <a:rPr lang="en-US" sz="2100" kern="100" dirty="0">
                <a:effectLst/>
                <a:latin typeface="Times New Roman" panose="02020603050405020304" pitchFamily="18" charset="0"/>
                <a:ea typeface="Aptos" panose="020B0004020202020204" pitchFamily="34" charset="0"/>
                <a:cs typeface="Times New Roman" panose="02020603050405020304" pitchFamily="18" charset="0"/>
              </a:rPr>
              <a:t>: Research and evidence on the effects of trauma tell us that parties’ recollections of events is often not linear or chronological; skilled investigators are able to pick up and put down conversation threads as the person they are interviewing changes direction. The ability to connect the dots in real time, even if the person you are interviewing appears to tell a fractured narrative, allows for a cohesive delivery of information in an Investigative Report.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gn="just">
              <a:lnSpc>
                <a:spcPct val="107000"/>
              </a:lnSpc>
              <a:spcAft>
                <a:spcPts val="800"/>
              </a:spcAf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9EC284F-E293-5FC6-8BD9-B08C06CBAA33}"/>
              </a:ext>
            </a:extLst>
          </p:cNvPr>
          <p:cNvSpPr>
            <a:spLocks noGrp="1"/>
          </p:cNvSpPr>
          <p:nvPr>
            <p:ph type="sldNum" sz="quarter" idx="12"/>
          </p:nvPr>
        </p:nvSpPr>
        <p:spPr/>
        <p:txBody>
          <a:bodyPr/>
          <a:lstStyle/>
          <a:p>
            <a:fld id="{F1E0EA2E-A075-4026-B490-AECC2D6B579E}" type="slidenum">
              <a:rPr lang="en-US" smtClean="0"/>
              <a:t>61</a:t>
            </a:fld>
            <a:endParaRPr lang="en-US"/>
          </a:p>
        </p:txBody>
      </p:sp>
    </p:spTree>
    <p:extLst>
      <p:ext uri="{BB962C8B-B14F-4D97-AF65-F5344CB8AC3E}">
        <p14:creationId xmlns:p14="http://schemas.microsoft.com/office/powerpoint/2010/main" val="42914135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A1FA-069E-2E53-D9DC-CBE7B25D85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4C6E7D-8681-9005-66E5-74AE5EB946E3}"/>
              </a:ext>
            </a:extLst>
          </p:cNvPr>
          <p:cNvSpPr>
            <a:spLocks noGrp="1"/>
          </p:cNvSpPr>
          <p:nvPr>
            <p:ph idx="1"/>
          </p:nvPr>
        </p:nvSpPr>
        <p:spPr/>
        <p:txBody>
          <a:bodyPr/>
          <a:lstStyle/>
          <a:p>
            <a:pPr marL="342900" marR="0" lvl="0" indent="-342900" algn="just">
              <a:lnSpc>
                <a:spcPct val="107000"/>
              </a:lnSpc>
              <a:buFont typeface="Symbol" panose="05050102010706020507" pitchFamily="18" charset="2"/>
              <a:buChar char=""/>
            </a:pPr>
            <a:r>
              <a:rPr lang="en-US" sz="2000" u="sng" kern="100" dirty="0">
                <a:effectLst/>
                <a:latin typeface="Times New Roman" panose="02020603050405020304" pitchFamily="18" charset="0"/>
                <a:ea typeface="Aptos" panose="020B0004020202020204" pitchFamily="34" charset="0"/>
                <a:cs typeface="Times New Roman" panose="02020603050405020304" pitchFamily="18" charset="0"/>
              </a:rPr>
              <a:t>Emotional Intelligence</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Title IX cases are emotional, stressful, and often frightening for those involved. Parties may be concerned about sanctions like suspension or expulsion, retaliation, potential impacts to college admissions or extracurricular participation, and other tangible and intangible consequences of alleging or being accused of any form of sexual harassment. Interviewers should attempt to build rapport and establish trust with Title IX parties, while acknowledging that repeated interviews may re-traumatize Title IX parties. Understand that “I don’t know” or “I don’t remember” is an acceptable response.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Aft>
                <a:spcPts val="800"/>
              </a:spcAft>
              <a:buFont typeface="Symbol" panose="05050102010706020507" pitchFamily="18" charset="2"/>
              <a:buChar char=""/>
            </a:pPr>
            <a:r>
              <a:rPr lang="en-US" sz="2000" u="sng" kern="100" dirty="0">
                <a:effectLst/>
                <a:latin typeface="Times New Roman" panose="02020603050405020304" pitchFamily="18" charset="0"/>
                <a:ea typeface="Aptos" panose="020B0004020202020204" pitchFamily="34" charset="0"/>
                <a:cs typeface="Times New Roman" panose="02020603050405020304" pitchFamily="18" charset="0"/>
              </a:rPr>
              <a:t>Respect</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Interviewers should be respectful of interviewee’s time and experiences. Cell phone ringers and alarms should be turned off or silenced during interviews, and adequate time should be allotted to speak with Complainants, Respondents, and witnesses. Interviewers should be mindful of their body language and other non-verbal cues.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D7D2F39F-2033-771D-16E9-1E30912E7993}"/>
              </a:ext>
            </a:extLst>
          </p:cNvPr>
          <p:cNvSpPr>
            <a:spLocks noGrp="1"/>
          </p:cNvSpPr>
          <p:nvPr>
            <p:ph type="sldNum" sz="quarter" idx="12"/>
          </p:nvPr>
        </p:nvSpPr>
        <p:spPr/>
        <p:txBody>
          <a:bodyPr/>
          <a:lstStyle/>
          <a:p>
            <a:fld id="{F1E0EA2E-A075-4026-B490-AECC2D6B579E}" type="slidenum">
              <a:rPr lang="en-US" smtClean="0"/>
              <a:t>62</a:t>
            </a:fld>
            <a:endParaRPr lang="en-US"/>
          </a:p>
        </p:txBody>
      </p:sp>
    </p:spTree>
    <p:extLst>
      <p:ext uri="{BB962C8B-B14F-4D97-AF65-F5344CB8AC3E}">
        <p14:creationId xmlns:p14="http://schemas.microsoft.com/office/powerpoint/2010/main" val="39642787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A4CA8-8FF3-AAFB-F992-7BB9BB88E6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E00A7A-7161-539D-A2F6-CD28E4B4D2DE}"/>
              </a:ext>
            </a:extLst>
          </p:cNvPr>
          <p:cNvSpPr>
            <a:spLocks noGrp="1"/>
          </p:cNvSpPr>
          <p:nvPr>
            <p:ph idx="1"/>
          </p:nvPr>
        </p:nvSpPr>
        <p:spPr>
          <a:xfrm>
            <a:off x="838200" y="1825625"/>
            <a:ext cx="10515600" cy="4895850"/>
          </a:xfrm>
        </p:spPr>
        <p:txBody>
          <a:bodyPr>
            <a:noAutofit/>
          </a:bodyPr>
          <a:lstStyle/>
          <a:p>
            <a:pPr marL="342900" marR="0" lvl="0" indent="-342900" algn="just">
              <a:lnSpc>
                <a:spcPct val="107000"/>
              </a:lnSpc>
              <a:buFont typeface="Symbol" panose="05050102010706020507" pitchFamily="18" charset="2"/>
              <a:buChar char=""/>
            </a:pPr>
            <a:r>
              <a:rPr lang="en-US" sz="1900" u="sng" kern="100" dirty="0">
                <a:effectLst/>
                <a:latin typeface="Times New Roman" panose="02020603050405020304" pitchFamily="18" charset="0"/>
                <a:ea typeface="Aptos" panose="020B0004020202020204" pitchFamily="34" charset="0"/>
                <a:cs typeface="Times New Roman" panose="02020603050405020304" pitchFamily="18" charset="0"/>
              </a:rPr>
              <a:t>Attention to Detail</a:t>
            </a:r>
            <a:r>
              <a:rPr lang="en-US" sz="1900" kern="100" dirty="0">
                <a:effectLst/>
                <a:latin typeface="Times New Roman" panose="02020603050405020304" pitchFamily="18" charset="0"/>
                <a:ea typeface="Aptos" panose="020B0004020202020204" pitchFamily="34" charset="0"/>
                <a:cs typeface="Times New Roman" panose="02020603050405020304" pitchFamily="18" charset="0"/>
              </a:rPr>
              <a:t>: Title IX interviewers, in familiarizing themselves with the facts of the case they have been appointed to investigate, should develop party and witness outlines to help guide discussions. If parties give partial answers to your questions, follow up. If parties dodge or don’t answer your questions, rephrase them to ensure the interviewee understands what you are asking of them. If information appears contradictory, seek clarification. Interviewers will need to tailor those outlines in real time depending on the interviewee’s answers, and will need to take detailed notes to determine which items need follow-up.</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Aft>
                <a:spcPts val="800"/>
              </a:spcAft>
              <a:buFont typeface="Symbol" panose="05050102010706020507" pitchFamily="18" charset="2"/>
              <a:buChar char=""/>
            </a:pPr>
            <a:r>
              <a:rPr lang="en-US" sz="1900" u="sng" kern="100" dirty="0">
                <a:effectLst/>
                <a:latin typeface="Times New Roman" panose="02020603050405020304" pitchFamily="18" charset="0"/>
                <a:ea typeface="Aptos" panose="020B0004020202020204" pitchFamily="34" charset="0"/>
                <a:cs typeface="Times New Roman" panose="02020603050405020304" pitchFamily="18" charset="0"/>
              </a:rPr>
              <a:t>Neutrality</a:t>
            </a:r>
            <a:r>
              <a:rPr lang="en-US" sz="1900" kern="100" dirty="0">
                <a:effectLst/>
                <a:latin typeface="Times New Roman" panose="02020603050405020304" pitchFamily="18" charset="0"/>
                <a:ea typeface="Aptos" panose="020B0004020202020204" pitchFamily="34" charset="0"/>
                <a:cs typeface="Times New Roman" panose="02020603050405020304" pitchFamily="18" charset="0"/>
              </a:rPr>
              <a:t>: Interviewers may not appear to have any bias for or against complainants or respondents, and all parties should be treated with dignity and respect. The 2020 Title IX Regulations explicitly state that credibility determinations may not be based on an individual’s status as a Complainant, a Respondent, or a witness, meaning that investigators cannot proceed under an assumption or belief that, for example, all Complainants must be telling the truth or that every Respondent has something to hide. Similarly, the 2020 Regulations prohibit attitudes like “believe women” or “not all men.” Rather, each interview should be neutral, fact-oriented, and objective, aimed at gathering information.</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8FE6C34-BE91-CE14-A42D-5C64BBF01B68}"/>
              </a:ext>
            </a:extLst>
          </p:cNvPr>
          <p:cNvSpPr>
            <a:spLocks noGrp="1"/>
          </p:cNvSpPr>
          <p:nvPr>
            <p:ph type="sldNum" sz="quarter" idx="12"/>
          </p:nvPr>
        </p:nvSpPr>
        <p:spPr/>
        <p:txBody>
          <a:bodyPr/>
          <a:lstStyle/>
          <a:p>
            <a:fld id="{F1E0EA2E-A075-4026-B490-AECC2D6B579E}" type="slidenum">
              <a:rPr lang="en-US" smtClean="0"/>
              <a:t>63</a:t>
            </a:fld>
            <a:endParaRPr lang="en-US"/>
          </a:p>
        </p:txBody>
      </p:sp>
    </p:spTree>
    <p:extLst>
      <p:ext uri="{BB962C8B-B14F-4D97-AF65-F5344CB8AC3E}">
        <p14:creationId xmlns:p14="http://schemas.microsoft.com/office/powerpoint/2010/main" val="3865446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FF3D-60CC-C873-B3DB-2C58AEF1D531}"/>
              </a:ext>
            </a:extLst>
          </p:cNvPr>
          <p:cNvSpPr>
            <a:spLocks noGrp="1"/>
          </p:cNvSpPr>
          <p:nvPr>
            <p:ph type="title"/>
          </p:nvPr>
        </p:nvSpPr>
        <p:spPr/>
        <p:txBody>
          <a:bodyPr/>
          <a:lstStyle/>
          <a:p>
            <a:r>
              <a:rPr lang="en-US" dirty="0"/>
              <a:t>Investigation Mechanics &amp; Techniques</a:t>
            </a:r>
          </a:p>
        </p:txBody>
      </p:sp>
      <p:sp>
        <p:nvSpPr>
          <p:cNvPr id="3" name="Content Placeholder 2">
            <a:extLst>
              <a:ext uri="{FF2B5EF4-FFF2-40B4-BE49-F238E27FC236}">
                <a16:creationId xmlns:a16="http://schemas.microsoft.com/office/drawing/2014/main" id="{360D32EB-36F1-E8FF-0071-938AF34C61E5}"/>
              </a:ext>
            </a:extLst>
          </p:cNvPr>
          <p:cNvSpPr>
            <a:spLocks noGrp="1"/>
          </p:cNvSpPr>
          <p:nvPr>
            <p:ph idx="1"/>
          </p:nvPr>
        </p:nvSpPr>
        <p:spPr/>
        <p:txBody>
          <a:bodyPr>
            <a:normAutofit/>
          </a:bodyPr>
          <a:lstStyle/>
          <a:p>
            <a:pPr marL="0" marR="0" indent="0" algn="just">
              <a:lnSpc>
                <a:spcPct val="107000"/>
              </a:lnSpc>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As investigators, it is your job to objectively collect and evaluate </a:t>
            </a:r>
            <a:r>
              <a:rPr lang="en-US" sz="2000" b="1" u="sng" kern="100" dirty="0">
                <a:effectLst/>
                <a:latin typeface="Times New Roman" panose="02020603050405020304" pitchFamily="18" charset="0"/>
                <a:ea typeface="Aptos" panose="020B0004020202020204" pitchFamily="34" charset="0"/>
                <a:cs typeface="Times New Roman" panose="02020603050405020304" pitchFamily="18" charset="0"/>
              </a:rPr>
              <a:t>all</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evidence and prepare a comprehensive Investigative Report summarizing the </a:t>
            </a:r>
            <a:r>
              <a:rPr lang="en-US" sz="2000" b="1" u="sng" kern="100" dirty="0">
                <a:effectLst/>
                <a:latin typeface="Times New Roman" panose="02020603050405020304" pitchFamily="18" charset="0"/>
                <a:ea typeface="Aptos" panose="020B0004020202020204" pitchFamily="34" charset="0"/>
                <a:cs typeface="Times New Roman" panose="02020603050405020304" pitchFamily="18" charset="0"/>
              </a:rPr>
              <a:t>relevant</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evidence. This collection and evaluation is often accomplished through interviewing people who were involved and by analyzing various forms of evidence (photos, videos, physical evidence, etc.). </a:t>
            </a:r>
          </a:p>
          <a:p>
            <a:pPr marL="0" indent="0">
              <a:buNone/>
            </a:pPr>
            <a:r>
              <a:rPr lang="en-US" sz="2000" b="1" dirty="0">
                <a:effectLst/>
                <a:latin typeface="Times New Roman" panose="02020603050405020304" pitchFamily="18" charset="0"/>
                <a:ea typeface="Aptos" panose="020B0004020202020204" pitchFamily="34" charset="0"/>
                <a:cs typeface="Times New Roman" panose="02020603050405020304" pitchFamily="18" charset="0"/>
              </a:rPr>
              <a:t>1. Introductions:</a:t>
            </a:r>
            <a:r>
              <a:rPr lang="en-US" sz="2000" dirty="0">
                <a:effectLst/>
                <a:latin typeface="Times New Roman" panose="02020603050405020304" pitchFamily="18" charset="0"/>
                <a:ea typeface="Aptos" panose="020B0004020202020204" pitchFamily="34" charset="0"/>
                <a:cs typeface="Times New Roman" panose="02020603050405020304" pitchFamily="18" charset="0"/>
              </a:rPr>
              <a:t> At the beginning of each interview, introduce yourself and explain the investigative interview process.</a:t>
            </a:r>
          </a:p>
          <a:p>
            <a:pPr marL="0" indent="0">
              <a:buNone/>
            </a:pPr>
            <a:r>
              <a:rPr lang="en-US" sz="2000" b="1" dirty="0">
                <a:latin typeface="Times New Roman" panose="02020603050405020304" pitchFamily="18" charset="0"/>
                <a:cs typeface="Times New Roman" panose="02020603050405020304" pitchFamily="18" charset="0"/>
              </a:rPr>
              <a:t>2. Questioning</a:t>
            </a:r>
            <a:r>
              <a:rPr lang="en-US" sz="2000" dirty="0">
                <a:latin typeface="Times New Roman" panose="02020603050405020304" pitchFamily="18" charset="0"/>
                <a:cs typeface="Times New Roman" panose="02020603050405020304" pitchFamily="18" charset="0"/>
              </a:rPr>
              <a:t>: Begin with broad, general questions. Once you have the lay of the land, narrow your questions to ask about specific details.</a:t>
            </a:r>
          </a:p>
          <a:p>
            <a:pPr marL="0" indent="0">
              <a:buNone/>
            </a:pPr>
            <a:r>
              <a:rPr lang="en-US" sz="2000" b="1" dirty="0">
                <a:latin typeface="Times New Roman" panose="02020603050405020304" pitchFamily="18" charset="0"/>
                <a:cs typeface="Times New Roman" panose="02020603050405020304" pitchFamily="18" charset="0"/>
              </a:rPr>
              <a:t>3. </a:t>
            </a:r>
            <a:r>
              <a:rPr lang="en-US" sz="2000" b="1" dirty="0">
                <a:effectLst/>
                <a:latin typeface="Times New Roman" panose="02020603050405020304" pitchFamily="18" charset="0"/>
                <a:ea typeface="Aptos" panose="020B0004020202020204" pitchFamily="34" charset="0"/>
                <a:cs typeface="Times New Roman" panose="02020603050405020304" pitchFamily="18" charset="0"/>
              </a:rPr>
              <a:t>Conclusion:</a:t>
            </a:r>
            <a:r>
              <a:rPr lang="en-US" sz="2000" dirty="0">
                <a:effectLst/>
                <a:latin typeface="Times New Roman" panose="02020603050405020304" pitchFamily="18" charset="0"/>
                <a:ea typeface="Aptos" panose="020B0004020202020204" pitchFamily="34" charset="0"/>
                <a:cs typeface="Times New Roman" panose="02020603050405020304" pitchFamily="18" charset="0"/>
              </a:rPr>
              <a:t> At the end of each interview, thank the interviewee for their time. Reiterate your contact information and remind the interviewee to reach out to you if they remember something after the interview.</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3A78A20-216A-53B0-FB0F-8715F41B194D}"/>
              </a:ext>
            </a:extLst>
          </p:cNvPr>
          <p:cNvSpPr>
            <a:spLocks noGrp="1"/>
          </p:cNvSpPr>
          <p:nvPr>
            <p:ph type="sldNum" sz="quarter" idx="12"/>
          </p:nvPr>
        </p:nvSpPr>
        <p:spPr/>
        <p:txBody>
          <a:bodyPr/>
          <a:lstStyle/>
          <a:p>
            <a:fld id="{F1E0EA2E-A075-4026-B490-AECC2D6B579E}" type="slidenum">
              <a:rPr lang="en-US" smtClean="0"/>
              <a:t>64</a:t>
            </a:fld>
            <a:endParaRPr lang="en-US"/>
          </a:p>
        </p:txBody>
      </p:sp>
    </p:spTree>
    <p:extLst>
      <p:ext uri="{BB962C8B-B14F-4D97-AF65-F5344CB8AC3E}">
        <p14:creationId xmlns:p14="http://schemas.microsoft.com/office/powerpoint/2010/main" val="37356753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181F7-AB01-3618-1063-5CCB2346FB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703A12-105D-AE43-D31F-D2B8000DD4F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614B6-4C8A-275C-B889-DF96F0ECFD73}"/>
              </a:ext>
            </a:extLst>
          </p:cNvPr>
          <p:cNvSpPr>
            <a:spLocks noGrp="1"/>
          </p:cNvSpPr>
          <p:nvPr>
            <p:ph type="sldNum" sz="quarter" idx="12"/>
          </p:nvPr>
        </p:nvSpPr>
        <p:spPr/>
        <p:txBody>
          <a:bodyPr/>
          <a:lstStyle/>
          <a:p>
            <a:fld id="{F1E0EA2E-A075-4026-B490-AECC2D6B579E}" type="slidenum">
              <a:rPr lang="en-US" smtClean="0"/>
              <a:t>65</a:t>
            </a:fld>
            <a:endParaRPr lang="en-US"/>
          </a:p>
        </p:txBody>
      </p:sp>
      <p:pic>
        <p:nvPicPr>
          <p:cNvPr id="6" name="Picture 5">
            <a:extLst>
              <a:ext uri="{FF2B5EF4-FFF2-40B4-BE49-F238E27FC236}">
                <a16:creationId xmlns:a16="http://schemas.microsoft.com/office/drawing/2014/main" id="{952E007B-9928-5B89-18D9-F63F4A4461CB}"/>
              </a:ext>
            </a:extLst>
          </p:cNvPr>
          <p:cNvPicPr>
            <a:picLocks noChangeAspect="1"/>
          </p:cNvPicPr>
          <p:nvPr/>
        </p:nvPicPr>
        <p:blipFill>
          <a:blip r:embed="rId2"/>
          <a:stretch>
            <a:fillRect/>
          </a:stretch>
        </p:blipFill>
        <p:spPr>
          <a:xfrm>
            <a:off x="183670" y="1534982"/>
            <a:ext cx="11824659" cy="3788036"/>
          </a:xfrm>
          <a:prstGeom prst="rect">
            <a:avLst/>
          </a:prstGeom>
        </p:spPr>
      </p:pic>
    </p:spTree>
    <p:extLst>
      <p:ext uri="{BB962C8B-B14F-4D97-AF65-F5344CB8AC3E}">
        <p14:creationId xmlns:p14="http://schemas.microsoft.com/office/powerpoint/2010/main" val="1853024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2D5E0-89F3-E787-5AD8-3716C4EB69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B154B3-433F-121E-22E5-852748B66E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992C83-1D26-BB14-9387-ED29E1926DD4}"/>
              </a:ext>
            </a:extLst>
          </p:cNvPr>
          <p:cNvSpPr>
            <a:spLocks noGrp="1"/>
          </p:cNvSpPr>
          <p:nvPr>
            <p:ph type="sldNum" sz="quarter" idx="12"/>
          </p:nvPr>
        </p:nvSpPr>
        <p:spPr/>
        <p:txBody>
          <a:bodyPr/>
          <a:lstStyle/>
          <a:p>
            <a:fld id="{F1E0EA2E-A075-4026-B490-AECC2D6B579E}" type="slidenum">
              <a:rPr lang="en-US" smtClean="0"/>
              <a:t>66</a:t>
            </a:fld>
            <a:endParaRPr lang="en-US"/>
          </a:p>
        </p:txBody>
      </p:sp>
      <p:pic>
        <p:nvPicPr>
          <p:cNvPr id="6" name="Picture 5">
            <a:extLst>
              <a:ext uri="{FF2B5EF4-FFF2-40B4-BE49-F238E27FC236}">
                <a16:creationId xmlns:a16="http://schemas.microsoft.com/office/drawing/2014/main" id="{555BEE3F-247D-CDBC-DB80-319FC43CECF2}"/>
              </a:ext>
            </a:extLst>
          </p:cNvPr>
          <p:cNvPicPr>
            <a:picLocks noChangeAspect="1"/>
          </p:cNvPicPr>
          <p:nvPr/>
        </p:nvPicPr>
        <p:blipFill>
          <a:blip r:embed="rId2"/>
          <a:stretch>
            <a:fillRect/>
          </a:stretch>
        </p:blipFill>
        <p:spPr>
          <a:xfrm>
            <a:off x="384727" y="1347680"/>
            <a:ext cx="11422545" cy="4162639"/>
          </a:xfrm>
          <a:prstGeom prst="rect">
            <a:avLst/>
          </a:prstGeom>
        </p:spPr>
      </p:pic>
    </p:spTree>
    <p:extLst>
      <p:ext uri="{BB962C8B-B14F-4D97-AF65-F5344CB8AC3E}">
        <p14:creationId xmlns:p14="http://schemas.microsoft.com/office/powerpoint/2010/main" val="308959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B1BD-2765-47AF-F63D-00B3E40FC3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AB0F77-58B8-CA2A-8FD4-2AE1CD1E979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B7282E9-0112-953A-E0DC-5F3D0841B410}"/>
              </a:ext>
            </a:extLst>
          </p:cNvPr>
          <p:cNvSpPr>
            <a:spLocks noGrp="1"/>
          </p:cNvSpPr>
          <p:nvPr>
            <p:ph type="sldNum" sz="quarter" idx="12"/>
          </p:nvPr>
        </p:nvSpPr>
        <p:spPr/>
        <p:txBody>
          <a:bodyPr/>
          <a:lstStyle/>
          <a:p>
            <a:fld id="{F1E0EA2E-A075-4026-B490-AECC2D6B579E}" type="slidenum">
              <a:rPr lang="en-US" smtClean="0"/>
              <a:t>67</a:t>
            </a:fld>
            <a:endParaRPr lang="en-US"/>
          </a:p>
        </p:txBody>
      </p:sp>
      <p:pic>
        <p:nvPicPr>
          <p:cNvPr id="6" name="Picture 5">
            <a:extLst>
              <a:ext uri="{FF2B5EF4-FFF2-40B4-BE49-F238E27FC236}">
                <a16:creationId xmlns:a16="http://schemas.microsoft.com/office/drawing/2014/main" id="{B51C40C1-53C4-4957-4235-844678D46602}"/>
              </a:ext>
            </a:extLst>
          </p:cNvPr>
          <p:cNvPicPr>
            <a:picLocks noChangeAspect="1"/>
          </p:cNvPicPr>
          <p:nvPr/>
        </p:nvPicPr>
        <p:blipFill>
          <a:blip r:embed="rId3"/>
          <a:stretch>
            <a:fillRect/>
          </a:stretch>
        </p:blipFill>
        <p:spPr>
          <a:xfrm>
            <a:off x="233934" y="2225082"/>
            <a:ext cx="11724131" cy="2407835"/>
          </a:xfrm>
          <a:prstGeom prst="rect">
            <a:avLst/>
          </a:prstGeom>
        </p:spPr>
      </p:pic>
    </p:spTree>
    <p:extLst>
      <p:ext uri="{BB962C8B-B14F-4D97-AF65-F5344CB8AC3E}">
        <p14:creationId xmlns:p14="http://schemas.microsoft.com/office/powerpoint/2010/main" val="31647334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D793E-9ECA-1B7B-7F49-DBCC0506C34A}"/>
              </a:ext>
            </a:extLst>
          </p:cNvPr>
          <p:cNvSpPr>
            <a:spLocks noGrp="1"/>
          </p:cNvSpPr>
          <p:nvPr>
            <p:ph type="title"/>
          </p:nvPr>
        </p:nvSpPr>
        <p:spPr/>
        <p:txBody>
          <a:bodyPr/>
          <a:lstStyle/>
          <a:p>
            <a:r>
              <a:rPr lang="en-US" dirty="0"/>
              <a:t>Common Code of Conduct Violations</a:t>
            </a:r>
          </a:p>
        </p:txBody>
      </p:sp>
      <p:sp>
        <p:nvSpPr>
          <p:cNvPr id="3" name="Content Placeholder 2">
            <a:extLst>
              <a:ext uri="{FF2B5EF4-FFF2-40B4-BE49-F238E27FC236}">
                <a16:creationId xmlns:a16="http://schemas.microsoft.com/office/drawing/2014/main" id="{64F8E4A5-C211-EB07-ACFF-F09DA43F2FA2}"/>
              </a:ext>
            </a:extLst>
          </p:cNvPr>
          <p:cNvSpPr>
            <a:spLocks noGrp="1"/>
          </p:cNvSpPr>
          <p:nvPr>
            <p:ph idx="1"/>
          </p:nvPr>
        </p:nvSpPr>
        <p:spPr>
          <a:xfrm>
            <a:off x="838200" y="1460310"/>
            <a:ext cx="10515600" cy="5261165"/>
          </a:xfrm>
        </p:spPr>
        <p:txBody>
          <a:bodyPr>
            <a:normAutofit lnSpcReduction="10000"/>
          </a:bodyPr>
          <a:lstStyle/>
          <a:p>
            <a:pPr marL="342900" marR="0" lvl="0" indent="-342900">
              <a:buFont typeface="Symbol" panose="05050102010706020507" pitchFamily="18" charset="2"/>
              <a:buChar char=""/>
            </a:pPr>
            <a:r>
              <a:rPr lang="en-US" sz="1800" u="sng" dirty="0">
                <a:effectLst/>
                <a:latin typeface="CG Times"/>
                <a:ea typeface="Calibri" panose="020F0502020204030204" pitchFamily="34" charset="0"/>
                <a:cs typeface="Times New Roman" panose="02020603050405020304" pitchFamily="18" charset="0"/>
              </a:rPr>
              <a:t>4B Cyberbullying</a:t>
            </a:r>
            <a:r>
              <a:rPr lang="en-US" sz="1800" dirty="0">
                <a:effectLst/>
                <a:latin typeface="CG Times"/>
                <a:ea typeface="Calibri" panose="020F0502020204030204" pitchFamily="34" charset="0"/>
                <a:cs typeface="Times New Roman" panose="02020603050405020304" pitchFamily="18" charset="0"/>
              </a:rPr>
              <a:t>: Bullying applies to acts which occur on school property or through school technology resources, and also applies to acts which occur through the use of electronic communication, whether or not that communication originated on school property or with school technology resources, if the electronic communication: (1) is directed specifically at students or school personnel, (2) is maliciously intended for the purpose of threatening the safety of those specified or substantially disrupting the orderly operation of the school, and (3) creates a reasonable fear of harm to the students’ or school personnel’s person or property or has a high likelihood of succeeding in that purpose. Electronic communication includes any transfer of signs, signals, writings, images, sounds, data or intelligence of any nature transmitted in whole or in part by a wire, radio, electromagnetic, photo electronic or photo optical system.</a:t>
            </a:r>
          </a:p>
          <a:p>
            <a:pPr marL="342900" marR="0" lvl="0" indent="-342900">
              <a:buFont typeface="Symbol" panose="05050102010706020507" pitchFamily="18" charset="2"/>
              <a:buChar char=""/>
            </a:pPr>
            <a:r>
              <a:rPr lang="en-US" sz="1800" u="sng" dirty="0">
                <a:effectLst/>
                <a:latin typeface="CG Times"/>
                <a:ea typeface="Calibri" panose="020F0502020204030204" pitchFamily="34" charset="0"/>
                <a:cs typeface="Times New Roman" panose="02020603050405020304" pitchFamily="18" charset="0"/>
              </a:rPr>
              <a:t>4E Offensive Material</a:t>
            </a:r>
            <a:r>
              <a:rPr lang="en-US" sz="1800" dirty="0">
                <a:effectLst/>
                <a:latin typeface="CG Times"/>
                <a:ea typeface="Calibri" panose="020F0502020204030204" pitchFamily="34" charset="0"/>
                <a:cs typeface="Times New Roman" panose="02020603050405020304" pitchFamily="18" charset="0"/>
              </a:rPr>
              <a:t>: No student shall possess, share, or distribute profane, vulgar, pornographic, obscene, threatening or ethnically offensive materials in any format. This includes materials that advocate illegal or dangerous acts, may cause disruption to the Atlanta Public Schools, contains knowingly false or defamatory information, or is otherwise harmful to minors as defined by the Children’s Internet Protection Act. Behaviors that implicate Title IX regulations (as implemented) will be managed as discussed in www.atlantapublicschools.us/titleix Materials deemed to be in violation of the Children’s Internet Protection Act must be reported to school police.</a:t>
            </a:r>
          </a:p>
          <a:p>
            <a:pPr marL="342900" marR="0" lvl="0" indent="-342900">
              <a:buFont typeface="Symbol" panose="05050102010706020507" pitchFamily="18" charset="2"/>
              <a:buChar char=""/>
            </a:pPr>
            <a:r>
              <a:rPr lang="en-US" sz="1800" u="sng" dirty="0">
                <a:effectLst/>
                <a:latin typeface="CG Times"/>
                <a:ea typeface="Calibri" panose="020F0502020204030204" pitchFamily="34" charset="0"/>
                <a:cs typeface="Times New Roman" panose="02020603050405020304" pitchFamily="18" charset="0"/>
              </a:rPr>
              <a:t>4F Stalking</a:t>
            </a:r>
            <a:r>
              <a:rPr lang="en-US" sz="1800" dirty="0">
                <a:effectLst/>
                <a:latin typeface="CG Times"/>
                <a:ea typeface="Calibri" panose="020F0502020204030204" pitchFamily="34" charset="0"/>
                <a:cs typeface="Times New Roman" panose="02020603050405020304" pitchFamily="18" charset="0"/>
              </a:rPr>
              <a:t>: Following, contacting, or placing another person under surveillance without consent for the purpose of harassing and intimidating, which includes behavior that would cause a reasonable person to: (a) fear for their safety or the safety of others; or (b) suffer substantial emotional distress. Behaviors that implicate Title IX, as implemented, may be addressed through the District’s Title IX Grievance Policy found at: www.atlantapublicschools.us/titleix </a:t>
            </a:r>
          </a:p>
        </p:txBody>
      </p:sp>
      <p:sp>
        <p:nvSpPr>
          <p:cNvPr id="4" name="Slide Number Placeholder 3">
            <a:extLst>
              <a:ext uri="{FF2B5EF4-FFF2-40B4-BE49-F238E27FC236}">
                <a16:creationId xmlns:a16="http://schemas.microsoft.com/office/drawing/2014/main" id="{50546B78-9B19-CFD3-5694-15E0E912ED7E}"/>
              </a:ext>
            </a:extLst>
          </p:cNvPr>
          <p:cNvSpPr>
            <a:spLocks noGrp="1"/>
          </p:cNvSpPr>
          <p:nvPr>
            <p:ph type="sldNum" sz="quarter" idx="12"/>
          </p:nvPr>
        </p:nvSpPr>
        <p:spPr/>
        <p:txBody>
          <a:bodyPr/>
          <a:lstStyle/>
          <a:p>
            <a:fld id="{F1E0EA2E-A075-4026-B490-AECC2D6B579E}" type="slidenum">
              <a:rPr lang="en-US" smtClean="0"/>
              <a:t>68</a:t>
            </a:fld>
            <a:endParaRPr lang="en-US"/>
          </a:p>
        </p:txBody>
      </p:sp>
    </p:spTree>
    <p:extLst>
      <p:ext uri="{BB962C8B-B14F-4D97-AF65-F5344CB8AC3E}">
        <p14:creationId xmlns:p14="http://schemas.microsoft.com/office/powerpoint/2010/main" val="2043379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1E6CF-97F4-7F79-B4F8-A8CDCC1E8169}"/>
              </a:ext>
            </a:extLst>
          </p:cNvPr>
          <p:cNvSpPr>
            <a:spLocks noGrp="1"/>
          </p:cNvSpPr>
          <p:nvPr>
            <p:ph type="title"/>
          </p:nvPr>
        </p:nvSpPr>
        <p:spPr/>
        <p:txBody>
          <a:bodyPr/>
          <a:lstStyle/>
          <a:p>
            <a:r>
              <a:rPr lang="en-US" dirty="0"/>
              <a:t>Common Code of Conduct Violations</a:t>
            </a:r>
          </a:p>
        </p:txBody>
      </p:sp>
      <p:sp>
        <p:nvSpPr>
          <p:cNvPr id="3" name="Content Placeholder 2">
            <a:extLst>
              <a:ext uri="{FF2B5EF4-FFF2-40B4-BE49-F238E27FC236}">
                <a16:creationId xmlns:a16="http://schemas.microsoft.com/office/drawing/2014/main" id="{95CE5856-40C8-5CA9-6124-2DB53865FA96}"/>
              </a:ext>
            </a:extLst>
          </p:cNvPr>
          <p:cNvSpPr>
            <a:spLocks noGrp="1"/>
          </p:cNvSpPr>
          <p:nvPr>
            <p:ph idx="1"/>
          </p:nvPr>
        </p:nvSpPr>
        <p:spPr>
          <a:xfrm>
            <a:off x="838200" y="1825625"/>
            <a:ext cx="10515600" cy="4895850"/>
          </a:xfrm>
        </p:spPr>
        <p:txBody>
          <a:bodyPr>
            <a:normAutofit/>
          </a:bodyPr>
          <a:lstStyle/>
          <a:p>
            <a:pPr marL="342900" marR="0" lvl="0" indent="-342900">
              <a:buFont typeface="Symbol" panose="05050102010706020507" pitchFamily="18" charset="2"/>
              <a:buChar char=""/>
            </a:pPr>
            <a:r>
              <a:rPr lang="en-US" sz="2200" u="sng" dirty="0">
                <a:effectLst/>
                <a:latin typeface="CG Times"/>
                <a:ea typeface="Calibri" panose="020F0502020204030204" pitchFamily="34" charset="0"/>
                <a:cs typeface="Times New Roman" panose="02020603050405020304" pitchFamily="18" charset="0"/>
              </a:rPr>
              <a:t>13A Indecent Exposure (Self-Others)</a:t>
            </a:r>
            <a:r>
              <a:rPr lang="en-US" sz="2200" dirty="0">
                <a:effectLst/>
                <a:latin typeface="CG Times"/>
                <a:ea typeface="Calibri" panose="020F0502020204030204" pitchFamily="34" charset="0"/>
                <a:cs typeface="Times New Roman" panose="02020603050405020304" pitchFamily="18" charset="0"/>
              </a:rPr>
              <a:t>: No student shall expose their intimate body parts in public or expose the undergarments/ intimate body parts of others. Intimate body parts include the primary genital area, anus, groin, inner thighs, or buttocks of a male or female and the breasts of a female. Behaviors that implicate Title IX regulations (as implemented) will be managed as discussed in www.atlantapublicschools.us/titleix </a:t>
            </a:r>
          </a:p>
          <a:p>
            <a:pPr marL="342900" marR="0" lvl="0" indent="-342900">
              <a:buFont typeface="Symbol" panose="05050102010706020507" pitchFamily="18" charset="2"/>
              <a:buChar char=""/>
            </a:pPr>
            <a:r>
              <a:rPr lang="en-US" sz="2200" u="sng" dirty="0">
                <a:effectLst/>
                <a:latin typeface="CG Times"/>
                <a:ea typeface="Calibri" panose="020F0502020204030204" pitchFamily="34" charset="0"/>
                <a:cs typeface="Times New Roman" panose="02020603050405020304" pitchFamily="18" charset="0"/>
              </a:rPr>
              <a:t>13B Sexual Activity</a:t>
            </a:r>
            <a:r>
              <a:rPr lang="en-US" sz="2200" dirty="0">
                <a:effectLst/>
                <a:latin typeface="CG Times"/>
                <a:ea typeface="Calibri" panose="020F0502020204030204" pitchFamily="34" charset="0"/>
                <a:cs typeface="Times New Roman" panose="02020603050405020304" pitchFamily="18" charset="0"/>
              </a:rPr>
              <a:t>: No student shall consent to and participate in any form of sexual activity with another student. Behaviors that implicate Title IX regulations (as implemented) will be managed as discussed in www.atlantapublicschools.us/titleix.</a:t>
            </a:r>
          </a:p>
          <a:p>
            <a:pPr marL="342900" marR="0" lvl="0" indent="-342900">
              <a:buFont typeface="Symbol" panose="05050102010706020507" pitchFamily="18" charset="2"/>
              <a:buChar char=""/>
            </a:pPr>
            <a:r>
              <a:rPr lang="en-US" sz="2200" u="sng" dirty="0">
                <a:effectLst/>
                <a:latin typeface="CG Times"/>
                <a:ea typeface="Calibri" panose="020F0502020204030204" pitchFamily="34" charset="0"/>
                <a:cs typeface="Times New Roman" panose="02020603050405020304" pitchFamily="18" charset="0"/>
              </a:rPr>
              <a:t>13C Sexual Battery</a:t>
            </a:r>
            <a:r>
              <a:rPr lang="en-US" sz="2200" dirty="0">
                <a:effectLst/>
                <a:latin typeface="CG Times"/>
                <a:ea typeface="Calibri" panose="020F0502020204030204" pitchFamily="34" charset="0"/>
                <a:cs typeface="Times New Roman" panose="02020603050405020304" pitchFamily="18" charset="0"/>
              </a:rPr>
              <a:t>: Oral, anal, or vaginal penetration against the person’s will or where the victim did not or is incapable of giving consent; touching of private body parts of another person either through human contact or using an object forcibly or against the person’s will or where the victim did not or is incapable of giving consent. Behaviors that implicate Title IX regulations (as implemented) will be managed as discussed in www.atlantapublicschools.us/titleix </a:t>
            </a:r>
          </a:p>
        </p:txBody>
      </p:sp>
      <p:sp>
        <p:nvSpPr>
          <p:cNvPr id="4" name="Slide Number Placeholder 3">
            <a:extLst>
              <a:ext uri="{FF2B5EF4-FFF2-40B4-BE49-F238E27FC236}">
                <a16:creationId xmlns:a16="http://schemas.microsoft.com/office/drawing/2014/main" id="{3E6D892D-0455-3D81-BA7C-1F922C423238}"/>
              </a:ext>
            </a:extLst>
          </p:cNvPr>
          <p:cNvSpPr>
            <a:spLocks noGrp="1"/>
          </p:cNvSpPr>
          <p:nvPr>
            <p:ph type="sldNum" sz="quarter" idx="12"/>
          </p:nvPr>
        </p:nvSpPr>
        <p:spPr/>
        <p:txBody>
          <a:bodyPr/>
          <a:lstStyle/>
          <a:p>
            <a:fld id="{F1E0EA2E-A075-4026-B490-AECC2D6B579E}" type="slidenum">
              <a:rPr lang="en-US" smtClean="0"/>
              <a:t>69</a:t>
            </a:fld>
            <a:endParaRPr lang="en-US"/>
          </a:p>
        </p:txBody>
      </p:sp>
    </p:spTree>
    <p:extLst>
      <p:ext uri="{BB962C8B-B14F-4D97-AF65-F5344CB8AC3E}">
        <p14:creationId xmlns:p14="http://schemas.microsoft.com/office/powerpoint/2010/main" val="4248277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6A1C4-4E48-4C62-B5B6-84B0CCE0DA05}"/>
              </a:ext>
            </a:extLst>
          </p:cNvPr>
          <p:cNvSpPr>
            <a:spLocks noGrp="1"/>
          </p:cNvSpPr>
          <p:nvPr>
            <p:ph type="title"/>
          </p:nvPr>
        </p:nvSpPr>
        <p:spPr>
          <a:xfrm>
            <a:off x="589560" y="856180"/>
            <a:ext cx="4560584" cy="1128068"/>
          </a:xfrm>
        </p:spPr>
        <p:txBody>
          <a:bodyPr anchor="ctr">
            <a:normAutofit/>
          </a:bodyPr>
          <a:lstStyle/>
          <a:p>
            <a:pPr algn="ctr"/>
            <a:r>
              <a:rPr lang="en-US" sz="3700" b="1" dirty="0"/>
              <a:t>Other Examples of Title IX Issues </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BF5DC1-FAD2-43EE-B1EB-2F9EF7AE52F8}"/>
              </a:ext>
            </a:extLst>
          </p:cNvPr>
          <p:cNvSpPr>
            <a:spLocks noGrp="1"/>
          </p:cNvSpPr>
          <p:nvPr>
            <p:ph idx="1"/>
          </p:nvPr>
        </p:nvSpPr>
        <p:spPr>
          <a:xfrm>
            <a:off x="590719" y="2330505"/>
            <a:ext cx="4559425" cy="3979585"/>
          </a:xfrm>
        </p:spPr>
        <p:txBody>
          <a:bodyPr anchor="ctr">
            <a:normAutofit/>
          </a:bodyPr>
          <a:lstStyle/>
          <a:p>
            <a:r>
              <a:rPr lang="en-US" sz="2500" dirty="0"/>
              <a:t>Discrimination in student discipline</a:t>
            </a:r>
          </a:p>
          <a:p>
            <a:r>
              <a:rPr lang="en-US" sz="2500" dirty="0"/>
              <a:t>Unequal access to educational resources </a:t>
            </a:r>
          </a:p>
          <a:p>
            <a:pPr lvl="1"/>
            <a:r>
              <a:rPr lang="en-US" sz="2500" dirty="0"/>
              <a:t>STEM opportunities / programs</a:t>
            </a:r>
          </a:p>
          <a:p>
            <a:pPr lvl="1"/>
            <a:r>
              <a:rPr lang="en-US" sz="2500" dirty="0"/>
              <a:t>Career / technical education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6738874-C61E-4155-A71F-156426C965A3}"/>
              </a:ext>
            </a:extLst>
          </p:cNvPr>
          <p:cNvPicPr>
            <a:picLocks noChangeAspect="1"/>
          </p:cNvPicPr>
          <p:nvPr/>
        </p:nvPicPr>
        <p:blipFill>
          <a:blip r:embed="rId2"/>
          <a:srcRect t="1335" r="4" b="4"/>
          <a:stretch/>
        </p:blipFill>
        <p:spPr>
          <a:xfrm>
            <a:off x="5977788" y="799352"/>
            <a:ext cx="5425410" cy="5259296"/>
          </a:xfrm>
          <a:prstGeom prst="rect">
            <a:avLst/>
          </a:prstGeom>
        </p:spPr>
      </p:pic>
      <p:sp>
        <p:nvSpPr>
          <p:cNvPr id="4" name="Slide Number Placeholder 3">
            <a:extLst>
              <a:ext uri="{FF2B5EF4-FFF2-40B4-BE49-F238E27FC236}">
                <a16:creationId xmlns:a16="http://schemas.microsoft.com/office/drawing/2014/main" id="{72C05167-CAB3-4D64-ADEA-A163C3010FCA}"/>
              </a:ext>
            </a:extLst>
          </p:cNvPr>
          <p:cNvSpPr>
            <a:spLocks noGrp="1"/>
          </p:cNvSpPr>
          <p:nvPr>
            <p:ph type="sldNum" sz="quarter" idx="12"/>
          </p:nvPr>
        </p:nvSpPr>
        <p:spPr>
          <a:xfrm>
            <a:off x="9385070" y="6492240"/>
            <a:ext cx="1055716" cy="365125"/>
          </a:xfrm>
        </p:spPr>
        <p:txBody>
          <a:bodyPr>
            <a:normAutofit/>
          </a:bodyPr>
          <a:lstStyle/>
          <a:p>
            <a:pPr>
              <a:spcAft>
                <a:spcPts val="600"/>
              </a:spcAft>
            </a:pPr>
            <a:fld id="{F1E0EA2E-A075-4026-B490-AECC2D6B579E}" type="slidenum">
              <a:rPr lang="en-US" smtClean="0"/>
              <a:pPr>
                <a:spcAft>
                  <a:spcPts val="600"/>
                </a:spcAft>
              </a:pPr>
              <a:t>7</a:t>
            </a:fld>
            <a:endParaRPr lang="en-US"/>
          </a:p>
        </p:txBody>
      </p:sp>
    </p:spTree>
    <p:extLst>
      <p:ext uri="{BB962C8B-B14F-4D97-AF65-F5344CB8AC3E}">
        <p14:creationId xmlns:p14="http://schemas.microsoft.com/office/powerpoint/2010/main" val="833807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AA97-6EBB-D87C-BC4E-E2D27207E6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DFC70C-20BB-8381-333C-C406F556475A}"/>
              </a:ext>
            </a:extLst>
          </p:cNvPr>
          <p:cNvSpPr>
            <a:spLocks noGrp="1"/>
          </p:cNvSpPr>
          <p:nvPr>
            <p:ph idx="1"/>
          </p:nvPr>
        </p:nvSpPr>
        <p:spPr>
          <a:xfrm>
            <a:off x="838200" y="1542197"/>
            <a:ext cx="10515600" cy="5179278"/>
          </a:xfrm>
        </p:spPr>
        <p:txBody>
          <a:bodyPr>
            <a:noAutofit/>
          </a:bodyPr>
          <a:lstStyle/>
          <a:p>
            <a:pPr marL="342900" marR="0" lvl="0" indent="-342900">
              <a:buFont typeface="Symbol" panose="05050102010706020507" pitchFamily="18" charset="2"/>
              <a:buChar char=""/>
            </a:pPr>
            <a:r>
              <a:rPr lang="en-US" sz="1900" u="sng" dirty="0">
                <a:effectLst/>
                <a:latin typeface="CG Times"/>
                <a:ea typeface="Calibri" panose="020F0502020204030204" pitchFamily="34" charset="0"/>
                <a:cs typeface="Times New Roman" panose="02020603050405020304" pitchFamily="18" charset="0"/>
              </a:rPr>
              <a:t>13D Sexual Harassment/Hostile Environment</a:t>
            </a:r>
            <a:r>
              <a:rPr lang="en-US" sz="1900" dirty="0">
                <a:effectLst/>
                <a:latin typeface="CG Times"/>
                <a:ea typeface="Calibri" panose="020F0502020204030204" pitchFamily="34" charset="0"/>
                <a:cs typeface="Times New Roman" panose="02020603050405020304" pitchFamily="18" charset="0"/>
              </a:rPr>
              <a:t>: Unwelcome sexual advances, lewd gestures or verbal conduct, or communications of a sexual nature; requests for sexual favors; gender-based harassment that creates an intimidating, hostile, or offensive educational or work environment. Behaviors that implicate Title IX regulations (as implemented) will be managed as discussed in http://www.atlantapublicschools.us www.atlantapublicschools.us/ </a:t>
            </a:r>
            <a:r>
              <a:rPr lang="en-US" sz="1900" dirty="0" err="1">
                <a:effectLst/>
                <a:latin typeface="CG Times"/>
                <a:ea typeface="Calibri" panose="020F0502020204030204" pitchFamily="34" charset="0"/>
                <a:cs typeface="Times New Roman" panose="02020603050405020304" pitchFamily="18" charset="0"/>
              </a:rPr>
              <a:t>titleix</a:t>
            </a:r>
            <a:r>
              <a:rPr lang="en-US" sz="1900" dirty="0">
                <a:effectLst/>
                <a:latin typeface="CG Times"/>
                <a:ea typeface="Calibri" panose="020F0502020204030204" pitchFamily="34" charset="0"/>
                <a:cs typeface="Times New Roman" panose="02020603050405020304" pitchFamily="18" charset="0"/>
              </a:rPr>
              <a:t> </a:t>
            </a:r>
          </a:p>
          <a:p>
            <a:pPr marL="342900" marR="0" lvl="0" indent="-342900">
              <a:buFont typeface="Symbol" panose="05050102010706020507" pitchFamily="18" charset="2"/>
              <a:buChar char=""/>
            </a:pPr>
            <a:r>
              <a:rPr lang="en-US" sz="1900" u="sng" dirty="0">
                <a:effectLst/>
                <a:latin typeface="CG Times"/>
                <a:ea typeface="Calibri" panose="020F0502020204030204" pitchFamily="34" charset="0"/>
                <a:cs typeface="Times New Roman" panose="02020603050405020304" pitchFamily="18" charset="0"/>
              </a:rPr>
              <a:t>13E Sexual Misconduct/Invasion of Privacy</a:t>
            </a:r>
            <a:r>
              <a:rPr lang="en-US" sz="1900" dirty="0">
                <a:effectLst/>
                <a:latin typeface="CG Times"/>
                <a:ea typeface="Calibri" panose="020F0502020204030204" pitchFamily="34" charset="0"/>
                <a:cs typeface="Times New Roman" panose="02020603050405020304" pitchFamily="18" charset="0"/>
              </a:rPr>
              <a:t>: No student shall commit any act of verbal, written, gesture-oriented, physical sexual misconduct, or invasion of privacy. Invasion of privacy may include the following: Intentionally entering an occupied restroom stall, peeking into a stall or urinal, peeking into showers or changing area, or any other behavior which attempts to invade the privacy of others, whether for sexual gratification or as a joke/prank. Behaviors that implicate Title IX regulations (as implemented) will be managed as discussed in www.atlantapublicschools.us/titleix </a:t>
            </a:r>
          </a:p>
          <a:p>
            <a:pPr marL="342900" marR="0" lvl="0" indent="-342900">
              <a:buFont typeface="Symbol" panose="05050102010706020507" pitchFamily="18" charset="2"/>
              <a:buChar char=""/>
            </a:pPr>
            <a:r>
              <a:rPr lang="en-US" sz="1900" u="sng" dirty="0">
                <a:effectLst/>
                <a:latin typeface="CG Times"/>
                <a:ea typeface="Calibri" panose="020F0502020204030204" pitchFamily="34" charset="0"/>
                <a:cs typeface="Times New Roman" panose="02020603050405020304" pitchFamily="18" charset="0"/>
              </a:rPr>
              <a:t>13F Sexual Molestation</a:t>
            </a:r>
            <a:r>
              <a:rPr lang="en-US" sz="1900" dirty="0">
                <a:effectLst/>
                <a:latin typeface="CG Times"/>
                <a:ea typeface="Calibri" panose="020F0502020204030204" pitchFamily="34" charset="0"/>
                <a:cs typeface="Times New Roman" panose="02020603050405020304" pitchFamily="18" charset="0"/>
              </a:rPr>
              <a:t>: Sexual molestation is defined as a student doing any immoral or indecent act to or in the presence of another person, without that person’s consent, with the intent to arouse or satisfy the sexual desires of either the student or the other person. This includes a student forcing another person to make physical contact with the student’s intimate body parts, as defined in this Section. No student shall commit any act of sexual molestation or the attempts thereof on school property, school buses, or at school-sponsored events. Behaviors that implicate Title IX regulations (as implemented) will be managed as discussed in www.atlantapublicschools.us/titleix </a:t>
            </a:r>
          </a:p>
        </p:txBody>
      </p:sp>
      <p:sp>
        <p:nvSpPr>
          <p:cNvPr id="4" name="Slide Number Placeholder 3">
            <a:extLst>
              <a:ext uri="{FF2B5EF4-FFF2-40B4-BE49-F238E27FC236}">
                <a16:creationId xmlns:a16="http://schemas.microsoft.com/office/drawing/2014/main" id="{4281D80C-993A-AC7C-DD16-2E0CF44ECE65}"/>
              </a:ext>
            </a:extLst>
          </p:cNvPr>
          <p:cNvSpPr>
            <a:spLocks noGrp="1"/>
          </p:cNvSpPr>
          <p:nvPr>
            <p:ph type="sldNum" sz="quarter" idx="12"/>
          </p:nvPr>
        </p:nvSpPr>
        <p:spPr/>
        <p:txBody>
          <a:bodyPr/>
          <a:lstStyle/>
          <a:p>
            <a:fld id="{F1E0EA2E-A075-4026-B490-AECC2D6B579E}" type="slidenum">
              <a:rPr lang="en-US" smtClean="0"/>
              <a:t>70</a:t>
            </a:fld>
            <a:endParaRPr lang="en-US"/>
          </a:p>
        </p:txBody>
      </p:sp>
    </p:spTree>
    <p:extLst>
      <p:ext uri="{BB962C8B-B14F-4D97-AF65-F5344CB8AC3E}">
        <p14:creationId xmlns:p14="http://schemas.microsoft.com/office/powerpoint/2010/main" val="26848466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AD4E-B547-0684-28B6-758EC9A43D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AD2B65-3152-E675-D1CA-11ECA8F720D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95B6E43-8B0D-F5B7-F67B-85B1E8C4711B}"/>
              </a:ext>
            </a:extLst>
          </p:cNvPr>
          <p:cNvSpPr>
            <a:spLocks noGrp="1"/>
          </p:cNvSpPr>
          <p:nvPr>
            <p:ph type="sldNum" sz="quarter" idx="12"/>
          </p:nvPr>
        </p:nvSpPr>
        <p:spPr/>
        <p:txBody>
          <a:bodyPr/>
          <a:lstStyle/>
          <a:p>
            <a:fld id="{F1E0EA2E-A075-4026-B490-AECC2D6B579E}" type="slidenum">
              <a:rPr lang="en-US" smtClean="0"/>
              <a:t>71</a:t>
            </a:fld>
            <a:endParaRPr lang="en-US"/>
          </a:p>
        </p:txBody>
      </p:sp>
      <p:pic>
        <p:nvPicPr>
          <p:cNvPr id="6" name="Picture 5">
            <a:extLst>
              <a:ext uri="{FF2B5EF4-FFF2-40B4-BE49-F238E27FC236}">
                <a16:creationId xmlns:a16="http://schemas.microsoft.com/office/drawing/2014/main" id="{BC85E68B-DECA-3D84-A338-62F55EAE57F7}"/>
              </a:ext>
            </a:extLst>
          </p:cNvPr>
          <p:cNvPicPr>
            <a:picLocks noChangeAspect="1"/>
          </p:cNvPicPr>
          <p:nvPr/>
        </p:nvPicPr>
        <p:blipFill>
          <a:blip r:embed="rId2"/>
          <a:stretch>
            <a:fillRect/>
          </a:stretch>
        </p:blipFill>
        <p:spPr>
          <a:xfrm>
            <a:off x="374826" y="1313561"/>
            <a:ext cx="11442348" cy="4230878"/>
          </a:xfrm>
          <a:prstGeom prst="rect">
            <a:avLst/>
          </a:prstGeom>
        </p:spPr>
      </p:pic>
    </p:spTree>
    <p:extLst>
      <p:ext uri="{BB962C8B-B14F-4D97-AF65-F5344CB8AC3E}">
        <p14:creationId xmlns:p14="http://schemas.microsoft.com/office/powerpoint/2010/main" val="42249950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2BA0-B91E-3932-E3E9-E0CFE4B3A0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93D973-F9D2-8173-A3A7-7F2626E3C08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0B66DCE-0C2D-66D6-D897-E2D21E1591A6}"/>
              </a:ext>
            </a:extLst>
          </p:cNvPr>
          <p:cNvSpPr>
            <a:spLocks noGrp="1"/>
          </p:cNvSpPr>
          <p:nvPr>
            <p:ph type="sldNum" sz="quarter" idx="12"/>
          </p:nvPr>
        </p:nvSpPr>
        <p:spPr/>
        <p:txBody>
          <a:bodyPr/>
          <a:lstStyle/>
          <a:p>
            <a:fld id="{F1E0EA2E-A075-4026-B490-AECC2D6B579E}" type="slidenum">
              <a:rPr lang="en-US" smtClean="0"/>
              <a:t>72</a:t>
            </a:fld>
            <a:endParaRPr lang="en-US"/>
          </a:p>
        </p:txBody>
      </p:sp>
      <p:pic>
        <p:nvPicPr>
          <p:cNvPr id="6" name="Picture 5">
            <a:extLst>
              <a:ext uri="{FF2B5EF4-FFF2-40B4-BE49-F238E27FC236}">
                <a16:creationId xmlns:a16="http://schemas.microsoft.com/office/drawing/2014/main" id="{E82DAEFC-E46C-D2EB-5321-830ACD957FFF}"/>
              </a:ext>
            </a:extLst>
          </p:cNvPr>
          <p:cNvPicPr>
            <a:picLocks noChangeAspect="1"/>
          </p:cNvPicPr>
          <p:nvPr/>
        </p:nvPicPr>
        <p:blipFill>
          <a:blip r:embed="rId2"/>
          <a:stretch>
            <a:fillRect/>
          </a:stretch>
        </p:blipFill>
        <p:spPr>
          <a:xfrm>
            <a:off x="1147762" y="395287"/>
            <a:ext cx="9896475" cy="6067425"/>
          </a:xfrm>
          <a:prstGeom prst="rect">
            <a:avLst/>
          </a:prstGeom>
        </p:spPr>
      </p:pic>
    </p:spTree>
    <p:extLst>
      <p:ext uri="{BB962C8B-B14F-4D97-AF65-F5344CB8AC3E}">
        <p14:creationId xmlns:p14="http://schemas.microsoft.com/office/powerpoint/2010/main" val="7126546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BDC40-591A-013A-23D7-9872373301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681B90-F34B-4777-15FE-B0A62D80AA1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7F49E0E-EB58-C728-0CB4-D56FECB7DF4B}"/>
              </a:ext>
            </a:extLst>
          </p:cNvPr>
          <p:cNvSpPr>
            <a:spLocks noGrp="1"/>
          </p:cNvSpPr>
          <p:nvPr>
            <p:ph type="sldNum" sz="quarter" idx="12"/>
          </p:nvPr>
        </p:nvSpPr>
        <p:spPr/>
        <p:txBody>
          <a:bodyPr/>
          <a:lstStyle/>
          <a:p>
            <a:fld id="{F1E0EA2E-A075-4026-B490-AECC2D6B579E}" type="slidenum">
              <a:rPr lang="en-US" smtClean="0"/>
              <a:t>73</a:t>
            </a:fld>
            <a:endParaRPr lang="en-US"/>
          </a:p>
        </p:txBody>
      </p:sp>
      <p:pic>
        <p:nvPicPr>
          <p:cNvPr id="6" name="Picture 5">
            <a:extLst>
              <a:ext uri="{FF2B5EF4-FFF2-40B4-BE49-F238E27FC236}">
                <a16:creationId xmlns:a16="http://schemas.microsoft.com/office/drawing/2014/main" id="{1C2DD901-4594-C8BC-5D01-956911D18613}"/>
              </a:ext>
            </a:extLst>
          </p:cNvPr>
          <p:cNvPicPr>
            <a:picLocks noChangeAspect="1"/>
          </p:cNvPicPr>
          <p:nvPr/>
        </p:nvPicPr>
        <p:blipFill>
          <a:blip r:embed="rId2"/>
          <a:stretch>
            <a:fillRect/>
          </a:stretch>
        </p:blipFill>
        <p:spPr>
          <a:xfrm>
            <a:off x="889503" y="365125"/>
            <a:ext cx="10412994" cy="6058469"/>
          </a:xfrm>
          <a:prstGeom prst="rect">
            <a:avLst/>
          </a:prstGeom>
        </p:spPr>
      </p:pic>
    </p:spTree>
    <p:extLst>
      <p:ext uri="{BB962C8B-B14F-4D97-AF65-F5344CB8AC3E}">
        <p14:creationId xmlns:p14="http://schemas.microsoft.com/office/powerpoint/2010/main" val="38457951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B334E-0AB6-A734-0D78-7DBA90EC8A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D0AE46-5142-7E4E-815B-35FE5C079E6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AB622B5-7D68-9AA3-B858-C28E6DF74E45}"/>
              </a:ext>
            </a:extLst>
          </p:cNvPr>
          <p:cNvSpPr>
            <a:spLocks noGrp="1"/>
          </p:cNvSpPr>
          <p:nvPr>
            <p:ph type="sldNum" sz="quarter" idx="12"/>
          </p:nvPr>
        </p:nvSpPr>
        <p:spPr/>
        <p:txBody>
          <a:bodyPr/>
          <a:lstStyle/>
          <a:p>
            <a:fld id="{F1E0EA2E-A075-4026-B490-AECC2D6B579E}" type="slidenum">
              <a:rPr lang="en-US" smtClean="0"/>
              <a:t>74</a:t>
            </a:fld>
            <a:endParaRPr lang="en-US"/>
          </a:p>
        </p:txBody>
      </p:sp>
      <p:pic>
        <p:nvPicPr>
          <p:cNvPr id="6" name="Picture 5">
            <a:extLst>
              <a:ext uri="{FF2B5EF4-FFF2-40B4-BE49-F238E27FC236}">
                <a16:creationId xmlns:a16="http://schemas.microsoft.com/office/drawing/2014/main" id="{4DBCC1A9-1A30-8E72-2464-92F41F359821}"/>
              </a:ext>
            </a:extLst>
          </p:cNvPr>
          <p:cNvPicPr>
            <a:picLocks noChangeAspect="1"/>
          </p:cNvPicPr>
          <p:nvPr/>
        </p:nvPicPr>
        <p:blipFill>
          <a:blip r:embed="rId2"/>
          <a:stretch>
            <a:fillRect/>
          </a:stretch>
        </p:blipFill>
        <p:spPr>
          <a:xfrm>
            <a:off x="2050100" y="0"/>
            <a:ext cx="8091799" cy="6858000"/>
          </a:xfrm>
          <a:prstGeom prst="rect">
            <a:avLst/>
          </a:prstGeom>
        </p:spPr>
      </p:pic>
    </p:spTree>
    <p:extLst>
      <p:ext uri="{BB962C8B-B14F-4D97-AF65-F5344CB8AC3E}">
        <p14:creationId xmlns:p14="http://schemas.microsoft.com/office/powerpoint/2010/main" val="11062481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76844-8DF5-4811-BACA-52BAB18E41E7}"/>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lang="en-US" sz="6000" b="1" kern="1200">
                <a:solidFill>
                  <a:schemeClr val="tx1"/>
                </a:solidFill>
                <a:latin typeface="+mj-lt"/>
                <a:ea typeface="+mj-ea"/>
                <a:cs typeface="+mj-cs"/>
              </a:rPr>
              <a:t>Questions?</a:t>
            </a:r>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763C01A3-9ED6-4598-88E9-8E79CFDC67F6}"/>
              </a:ext>
            </a:extLst>
          </p:cNvPr>
          <p:cNvSpPr>
            <a:spLocks noGrp="1"/>
          </p:cNvSpPr>
          <p:nvPr>
            <p:ph type="sldNum" sz="quarter" idx="12"/>
          </p:nvPr>
        </p:nvSpPr>
        <p:spPr>
          <a:xfrm>
            <a:off x="9853972" y="6356350"/>
            <a:ext cx="1499828" cy="365125"/>
          </a:xfrm>
        </p:spPr>
        <p:txBody>
          <a:bodyPr vert="horz" lIns="91440" tIns="45720" rIns="91440" bIns="45720" rtlCol="0" anchor="ctr">
            <a:normAutofit/>
          </a:bodyPr>
          <a:lstStyle/>
          <a:p>
            <a:pPr defTabSz="914400">
              <a:spcAft>
                <a:spcPts val="600"/>
              </a:spcAft>
            </a:pPr>
            <a:fld id="{F1E0EA2E-A075-4026-B490-AECC2D6B579E}" type="slidenum">
              <a:rPr lang="en-US">
                <a:solidFill>
                  <a:schemeClr val="tx1">
                    <a:lumMod val="50000"/>
                    <a:lumOff val="50000"/>
                  </a:schemeClr>
                </a:solidFill>
              </a:rPr>
              <a:pPr defTabSz="914400">
                <a:spcAft>
                  <a:spcPts val="600"/>
                </a:spcAft>
              </a:pPr>
              <a:t>75</a:t>
            </a:fld>
            <a:endParaRPr lang="en-US">
              <a:solidFill>
                <a:schemeClr val="tx1">
                  <a:lumMod val="50000"/>
                  <a:lumOff val="50000"/>
                </a:schemeClr>
              </a:solidFill>
            </a:endParaRPr>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768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and with a gavel">
            <a:extLst>
              <a:ext uri="{FF2B5EF4-FFF2-40B4-BE49-F238E27FC236}">
                <a16:creationId xmlns:a16="http://schemas.microsoft.com/office/drawing/2014/main" id="{A699C850-E015-F9ED-54D4-AB3D6E10588E}"/>
              </a:ext>
            </a:extLst>
          </p:cNvPr>
          <p:cNvPicPr>
            <a:picLocks noChangeAspect="1"/>
          </p:cNvPicPr>
          <p:nvPr/>
        </p:nvPicPr>
        <p:blipFill>
          <a:blip r:embed="rId2"/>
          <a:srcRect t="7812" b="7812"/>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50E5A9-6C44-E7C9-C600-D27BC1372088}"/>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Statutory and Regulatory Changes</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63189FB-C25B-2A12-08F4-8B17B9480AF0}"/>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defTabSz="914400">
              <a:spcAft>
                <a:spcPts val="600"/>
              </a:spcAft>
              <a:defRPr/>
            </a:pPr>
            <a:fld id="{F1E0EA2E-A075-4026-B490-AECC2D6B579E}" type="slidenum">
              <a:rPr lang="en-US">
                <a:solidFill>
                  <a:schemeClr val="bg1"/>
                </a:solidFill>
                <a:latin typeface="Calibri" panose="020F0502020204030204"/>
              </a:rPr>
              <a:pPr defTabSz="914400">
                <a:spcAft>
                  <a:spcPts val="600"/>
                </a:spcAft>
                <a:defRPr/>
              </a:pPr>
              <a:t>8</a:t>
            </a:fld>
            <a:endParaRPr lang="en-US">
              <a:solidFill>
                <a:schemeClr val="bg1"/>
              </a:solidFill>
              <a:latin typeface="Calibri" panose="020F0502020204030204"/>
            </a:endParaRPr>
          </a:p>
        </p:txBody>
      </p:sp>
    </p:spTree>
    <p:extLst>
      <p:ext uri="{BB962C8B-B14F-4D97-AF65-F5344CB8AC3E}">
        <p14:creationId xmlns:p14="http://schemas.microsoft.com/office/powerpoint/2010/main" val="1163699618"/>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E9D856-9254-4080-B005-CD195860EE81}"/>
              </a:ext>
            </a:extLst>
          </p:cNvPr>
          <p:cNvSpPr>
            <a:spLocks noGrp="1"/>
          </p:cNvSpPr>
          <p:nvPr>
            <p:ph type="title"/>
          </p:nvPr>
        </p:nvSpPr>
        <p:spPr>
          <a:xfrm>
            <a:off x="640080" y="325369"/>
            <a:ext cx="4368602" cy="1956841"/>
          </a:xfrm>
        </p:spPr>
        <p:txBody>
          <a:bodyPr anchor="b">
            <a:normAutofit/>
          </a:bodyPr>
          <a:lstStyle/>
          <a:p>
            <a:r>
              <a:rPr lang="en-US" sz="4200" b="1"/>
              <a:t>Recent Changes to Title IX Regulations</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7194A2-5137-4E96-96E3-42E62B1607F4}"/>
              </a:ext>
            </a:extLst>
          </p:cNvPr>
          <p:cNvSpPr>
            <a:spLocks noGrp="1"/>
          </p:cNvSpPr>
          <p:nvPr>
            <p:ph idx="1"/>
          </p:nvPr>
        </p:nvSpPr>
        <p:spPr>
          <a:xfrm>
            <a:off x="640080" y="2872899"/>
            <a:ext cx="4243589" cy="3320668"/>
          </a:xfrm>
        </p:spPr>
        <p:txBody>
          <a:bodyPr>
            <a:normAutofit lnSpcReduction="10000"/>
          </a:bodyPr>
          <a:lstStyle/>
          <a:p>
            <a:r>
              <a:rPr lang="en-US" sz="2000" dirty="0"/>
              <a:t>OCR amended Title IX Regulations in 2020, focusing on those provisions pertaining to sexual harassment. </a:t>
            </a:r>
          </a:p>
          <a:p>
            <a:r>
              <a:rPr lang="en-US" sz="2000" dirty="0"/>
              <a:t>Subsequent 2024 regulatory amendments were subsequently revoked and </a:t>
            </a:r>
            <a:r>
              <a:rPr lang="en-US" sz="2000" b="1" u="sng" dirty="0"/>
              <a:t>have never been in effect in Georgia</a:t>
            </a:r>
            <a:r>
              <a:rPr lang="en-US" sz="2000" dirty="0"/>
              <a:t>.</a:t>
            </a:r>
          </a:p>
          <a:p>
            <a:r>
              <a:rPr lang="en-US" sz="2000" dirty="0"/>
              <a:t>This presentation will focus on 2020 (current) Title IX obligations and requirements that are relevant to K12 school districts. </a:t>
            </a:r>
          </a:p>
          <a:p>
            <a:pPr marL="0" indent="0">
              <a:buNone/>
            </a:pPr>
            <a:endParaRPr lang="en-US" sz="2000" dirty="0"/>
          </a:p>
        </p:txBody>
      </p:sp>
      <p:pic>
        <p:nvPicPr>
          <p:cNvPr id="5" name="Picture 4" descr="Machine gears">
            <a:extLst>
              <a:ext uri="{FF2B5EF4-FFF2-40B4-BE49-F238E27FC236}">
                <a16:creationId xmlns:a16="http://schemas.microsoft.com/office/drawing/2014/main" id="{87EF5458-4953-43CB-916D-15C83E70781A}"/>
              </a:ext>
            </a:extLst>
          </p:cNvPr>
          <p:cNvPicPr>
            <a:picLocks noChangeAspect="1"/>
          </p:cNvPicPr>
          <p:nvPr/>
        </p:nvPicPr>
        <p:blipFill>
          <a:blip r:embed="rId2"/>
          <a:srcRect l="16574" r="1657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C0F65934-D0E6-49B0-A493-F2E8C567173D}"/>
              </a:ext>
            </a:extLst>
          </p:cNvPr>
          <p:cNvSpPr>
            <a:spLocks noGrp="1"/>
          </p:cNvSpPr>
          <p:nvPr>
            <p:ph type="sldNum" sz="quarter" idx="12"/>
          </p:nvPr>
        </p:nvSpPr>
        <p:spPr>
          <a:xfrm>
            <a:off x="10439400" y="6356350"/>
            <a:ext cx="914400" cy="365125"/>
          </a:xfrm>
        </p:spPr>
        <p:txBody>
          <a:bodyPr>
            <a:normAutofit/>
          </a:bodyPr>
          <a:lstStyle/>
          <a:p>
            <a:pPr>
              <a:spcAft>
                <a:spcPts val="600"/>
              </a:spcAft>
            </a:pPr>
            <a:fld id="{F1E0EA2E-A075-4026-B490-AECC2D6B579E}" type="slidenum">
              <a:rPr lang="en-US">
                <a:solidFill>
                  <a:srgbClr val="FFFFFF"/>
                </a:solidFill>
              </a:rPr>
              <a:pPr>
                <a:spcAft>
                  <a:spcPts val="600"/>
                </a:spcAft>
              </a:pPr>
              <a:t>9</a:t>
            </a:fld>
            <a:endParaRPr lang="en-US">
              <a:solidFill>
                <a:srgbClr val="FFFFFF"/>
              </a:solidFill>
            </a:endParaRPr>
          </a:p>
        </p:txBody>
      </p:sp>
    </p:spTree>
    <p:extLst>
      <p:ext uri="{BB962C8B-B14F-4D97-AF65-F5344CB8AC3E}">
        <p14:creationId xmlns:p14="http://schemas.microsoft.com/office/powerpoint/2010/main" val="1576491305"/>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7579</Words>
  <Application>Microsoft Office PowerPoint</Application>
  <PresentationFormat>Widescreen</PresentationFormat>
  <Paragraphs>482</Paragraphs>
  <Slides>75</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Aptos</vt:lpstr>
      <vt:lpstr>Arial</vt:lpstr>
      <vt:lpstr>Calibri</vt:lpstr>
      <vt:lpstr>Calibri Light</vt:lpstr>
      <vt:lpstr>CG Times</vt:lpstr>
      <vt:lpstr>Courier New</vt:lpstr>
      <vt:lpstr>Segoe UI</vt:lpstr>
      <vt:lpstr>Symbol</vt:lpstr>
      <vt:lpstr>Times New Roman</vt:lpstr>
      <vt:lpstr>Office 2013 - 2022 Theme</vt:lpstr>
      <vt:lpstr>Title IX Overview for Administrators (Investigatory/Disciplinary Authority) </vt:lpstr>
      <vt:lpstr>Content Notice</vt:lpstr>
      <vt:lpstr>Title IX: A Primer</vt:lpstr>
      <vt:lpstr>What is Title IX? </vt:lpstr>
      <vt:lpstr>Title IX in Athletics </vt:lpstr>
      <vt:lpstr>Doesn’t Title IX Only Apply to Athletics?</vt:lpstr>
      <vt:lpstr>Other Examples of Title IX Issues </vt:lpstr>
      <vt:lpstr>Statutory and Regulatory Changes</vt:lpstr>
      <vt:lpstr>Recent Changes to Title IX Regulations</vt:lpstr>
      <vt:lpstr>Title IX Policies and Procedures</vt:lpstr>
      <vt:lpstr>Student-on-Student Sexual Misconduct</vt:lpstr>
      <vt:lpstr>Student-on-Student  Sexual Misconduct: Prevention</vt:lpstr>
      <vt:lpstr>Student-on-Student  Sexual Misconduct: Identification</vt:lpstr>
      <vt:lpstr>Student-on-Student Sexual Misconduct: Identification</vt:lpstr>
      <vt:lpstr>Student-on-Student  Sexual Misconduct: Reporting</vt:lpstr>
      <vt:lpstr>Student-on-Student  Sexual Misconduct: Investigation</vt:lpstr>
      <vt:lpstr>Student-on-Student  Sexual Misconduct: Resolution</vt:lpstr>
      <vt:lpstr>Students With Disabilities: Additional Considerations</vt:lpstr>
      <vt:lpstr>Consent Considerations</vt:lpstr>
      <vt:lpstr>Consent Considerations and Intersection with Students with Disabilities</vt:lpstr>
      <vt:lpstr>Title IX Life Cycle</vt:lpstr>
      <vt:lpstr>Sexual Harassment </vt:lpstr>
      <vt:lpstr>“Actual Knowledge”</vt:lpstr>
      <vt:lpstr>“Education Program or Activity of School District”</vt:lpstr>
      <vt:lpstr>“Education Program or Activity of School District”</vt:lpstr>
      <vt:lpstr>“Deliberate Indifference”</vt:lpstr>
      <vt:lpstr>Three Categories of Sexual Harassment</vt:lpstr>
      <vt:lpstr>Sexual Harassment: Category 1</vt:lpstr>
      <vt:lpstr>Sexual Harassment: Category 2 </vt:lpstr>
      <vt:lpstr>Sexual Harassment: Category 3 </vt:lpstr>
      <vt:lpstr>What Happens After Report of  Sexual Harassment</vt:lpstr>
      <vt:lpstr>“Supportive Measures”</vt:lpstr>
      <vt:lpstr>Examples of  Supportive Measures </vt:lpstr>
      <vt:lpstr>Supportive Measures</vt:lpstr>
      <vt:lpstr>Grievance Process </vt:lpstr>
      <vt:lpstr>Grievance Process Continued </vt:lpstr>
      <vt:lpstr>Grievance Process Continued </vt:lpstr>
      <vt:lpstr>Grievance Process: Retaliation Prohibited </vt:lpstr>
      <vt:lpstr>Grievance Process: Retaliation Prohibited </vt:lpstr>
      <vt:lpstr>Grievance Process:  Other Considerations </vt:lpstr>
      <vt:lpstr>Grievance Process: Basic Requirements </vt:lpstr>
      <vt:lpstr>Grievance Process:  Basic Requirements Continued</vt:lpstr>
      <vt:lpstr>Grievance Process:  Basic Requirements Continued</vt:lpstr>
      <vt:lpstr>Grievance Process:  Notice of Allegations </vt:lpstr>
      <vt:lpstr>Grievance Process: Dismissal  </vt:lpstr>
      <vt:lpstr>Grievance Process: Investigation </vt:lpstr>
      <vt:lpstr>Grievance Process: Investigation </vt:lpstr>
      <vt:lpstr>Grievance Process: Investigation </vt:lpstr>
      <vt:lpstr>Grievance Process: Adjudication </vt:lpstr>
      <vt:lpstr>Grievance Process:  Determination of Responsibility </vt:lpstr>
      <vt:lpstr>Grievance Process: Determination of Responsibility</vt:lpstr>
      <vt:lpstr>Grievance Process: Appeals </vt:lpstr>
      <vt:lpstr>Grievance Process: Informal Resolution</vt:lpstr>
      <vt:lpstr>Grievance Process:  Record Keeping Requirements </vt:lpstr>
      <vt:lpstr>Reporting </vt:lpstr>
      <vt:lpstr>Relevant Definitions</vt:lpstr>
      <vt:lpstr>PowerPoint Presentation</vt:lpstr>
      <vt:lpstr>PowerPoint Presentation</vt:lpstr>
      <vt:lpstr>Title IX Requirements and Protections</vt:lpstr>
      <vt:lpstr>PowerPoint Presentation</vt:lpstr>
      <vt:lpstr>Investigatory Approach</vt:lpstr>
      <vt:lpstr>PowerPoint Presentation</vt:lpstr>
      <vt:lpstr>PowerPoint Presentation</vt:lpstr>
      <vt:lpstr>Investigation Mechanics &amp; Techniques</vt:lpstr>
      <vt:lpstr>PowerPoint Presentation</vt:lpstr>
      <vt:lpstr>PowerPoint Presentation</vt:lpstr>
      <vt:lpstr>PowerPoint Presentation</vt:lpstr>
      <vt:lpstr>Common Code of Conduct Violations</vt:lpstr>
      <vt:lpstr>Common Code of Conduct Violations</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Overview</dc:title>
  <dc:creator>Kathryn Ams</dc:creator>
  <cp:lastModifiedBy>Trumble, Lexi F.</cp:lastModifiedBy>
  <cp:revision>20</cp:revision>
  <dcterms:created xsi:type="dcterms:W3CDTF">2020-07-29T01:04:01Z</dcterms:created>
  <dcterms:modified xsi:type="dcterms:W3CDTF">2025-03-19T13:02:16Z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Number">
    <vt:lpwstr>11383946</vt:lpwstr>
  </property>
  <property fmtid="{D5CDD505-2E9C-101B-9397-08002B2CF9AE}" pid="3" name="DocumentVersion">
    <vt:lpwstr>1</vt:lpwstr>
  </property>
  <property fmtid="{D5CDD505-2E9C-101B-9397-08002B2CF9AE}" pid="4" name="ClientNumber">
    <vt:lpwstr>36556</vt:lpwstr>
  </property>
  <property fmtid="{D5CDD505-2E9C-101B-9397-08002B2CF9AE}" pid="5" name="MatterNumber">
    <vt:lpwstr>00020</vt:lpwstr>
  </property>
  <property fmtid="{D5CDD505-2E9C-101B-9397-08002B2CF9AE}" pid="6" name="ClientName">
    <vt:lpwstr>FULTON COUNTY SCHOOL SYSTEM</vt:lpwstr>
  </property>
  <property fmtid="{D5CDD505-2E9C-101B-9397-08002B2CF9AE}" pid="7" name="MatterName">
    <vt:lpwstr>NORTHWESTERN MIDDLE SCHOOL DOJ INQUIRY</vt:lpwstr>
  </property>
  <property fmtid="{D5CDD505-2E9C-101B-9397-08002B2CF9AE}" pid="8" name="DatabaseName">
    <vt:lpwstr>PPAB</vt:lpwstr>
  </property>
  <property fmtid="{D5CDD505-2E9C-101B-9397-08002B2CF9AE}" pid="9" name="TypistName">
    <vt:lpwstr>LEXITRUMBLE</vt:lpwstr>
  </property>
  <property fmtid="{D5CDD505-2E9C-101B-9397-08002B2CF9AE}" pid="10" name="AuthorName">
    <vt:lpwstr>LEXITRUMBLE</vt:lpwstr>
  </property>
  <property fmtid="{D5CDD505-2E9C-101B-9397-08002B2CF9AE}" pid="11" name="InUseBy">
    <vt:lpwstr/>
  </property>
  <property fmtid="{D5CDD505-2E9C-101B-9397-08002B2CF9AE}" pid="12" name="EditDate">
    <vt:lpwstr>1/1/0001 12:00:00 AM</vt:lpwstr>
  </property>
  <property fmtid="{D5CDD505-2E9C-101B-9397-08002B2CF9AE}" pid="13" name="EditTime">
    <vt:lpwstr/>
  </property>
</Properties>
</file>